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embeddedFontLst>
    <p:embeddedFont>
      <p:font typeface="Arvo"/>
      <p:regular r:id="rId34"/>
      <p:bold r:id="rId35"/>
      <p:italic r:id="rId36"/>
      <p:boldItalic r:id="rId37"/>
    </p:embeddedFont>
    <p:embeddedFont>
      <p:font typeface="Roboto Condensed"/>
      <p:regular r:id="rId38"/>
      <p:bold r:id="rId39"/>
      <p:italic r:id="rId40"/>
      <p:boldItalic r:id="rId41"/>
    </p:embeddedFont>
    <p:embeddedFont>
      <p:font typeface="Roboto Condensed Light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Condensed-italic.fntdata"/><Relationship Id="rId20" Type="http://schemas.openxmlformats.org/officeDocument/2006/relationships/slide" Target="slides/slide15.xml"/><Relationship Id="rId42" Type="http://schemas.openxmlformats.org/officeDocument/2006/relationships/font" Target="fonts/RobotoCondensedLight-regular.fntdata"/><Relationship Id="rId41" Type="http://schemas.openxmlformats.org/officeDocument/2006/relationships/font" Target="fonts/RobotoCondensed-boldItalic.fntdata"/><Relationship Id="rId22" Type="http://schemas.openxmlformats.org/officeDocument/2006/relationships/slide" Target="slides/slide17.xml"/><Relationship Id="rId44" Type="http://schemas.openxmlformats.org/officeDocument/2006/relationships/font" Target="fonts/RobotoCondensedLight-italic.fntdata"/><Relationship Id="rId21" Type="http://schemas.openxmlformats.org/officeDocument/2006/relationships/slide" Target="slides/slide16.xml"/><Relationship Id="rId43" Type="http://schemas.openxmlformats.org/officeDocument/2006/relationships/font" Target="fonts/RobotoCondensedLight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font" Target="fonts/RobotoCondensedLight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Arvo-bold.fntdata"/><Relationship Id="rId12" Type="http://schemas.openxmlformats.org/officeDocument/2006/relationships/slide" Target="slides/slide7.xml"/><Relationship Id="rId34" Type="http://schemas.openxmlformats.org/officeDocument/2006/relationships/font" Target="fonts/Arvo-regular.fntdata"/><Relationship Id="rId15" Type="http://schemas.openxmlformats.org/officeDocument/2006/relationships/slide" Target="slides/slide10.xml"/><Relationship Id="rId37" Type="http://schemas.openxmlformats.org/officeDocument/2006/relationships/font" Target="fonts/Arvo-boldItalic.fntdata"/><Relationship Id="rId14" Type="http://schemas.openxmlformats.org/officeDocument/2006/relationships/slide" Target="slides/slide9.xml"/><Relationship Id="rId36" Type="http://schemas.openxmlformats.org/officeDocument/2006/relationships/font" Target="fonts/Arvo-italic.fntdata"/><Relationship Id="rId17" Type="http://schemas.openxmlformats.org/officeDocument/2006/relationships/slide" Target="slides/slide12.xml"/><Relationship Id="rId39" Type="http://schemas.openxmlformats.org/officeDocument/2006/relationships/font" Target="fonts/RobotoCondensed-bold.fntdata"/><Relationship Id="rId16" Type="http://schemas.openxmlformats.org/officeDocument/2006/relationships/slide" Target="slides/slide11.xml"/><Relationship Id="rId38" Type="http://schemas.openxmlformats.org/officeDocument/2006/relationships/font" Target="fonts/RobotoCondensed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ec252d6d0b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ec252d6d0b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ec252d6d0b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ec252d6d0b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ec252d6d0b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ec252d6d0b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ec252d6d0b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ec252d6d0b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ec252d6d0b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ec252d6d0b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ec252d6d0b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ec252d6d0b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ec252d6d0b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ec252d6d0b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ec252d6d0b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ec252d6d0b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ec252d6d0b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ec252d6d0b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ec252d6d0b_0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ec252d6d0b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ec252d6d0b_0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ec252d6d0b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ec252d6d0b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ec252d6d0b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ec252d6d0b_0_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ec252d6d0b_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ec252d6d0b_0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ec252d6d0b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ec252d6d0b_0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ec252d6d0b_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ec252d6d0b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ec252d6d0b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ec252d6d0b_0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ec252d6d0b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ec252d6d0b_0_3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ec252d6d0b_0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ec252d6d0b_0_3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ec252d6d0b_0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ec252d6d0b_0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ec252d6d0b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ec2e52b330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ec2e52b330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ec252d6d0b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ec252d6d0b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ec252d6d0b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ec252d6d0b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ec252d6d0b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ec252d6d0b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ec252d6d0b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ec252d6d0b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ec252d6d0b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ec252d6d0b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ec252d6d0b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ec252d6d0b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ec252d6d0b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ec252d6d0b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fmla="val 32425" name="adj"/>
            </a:avLst>
          </a:prstGeom>
          <a:solidFill>
            <a:srgbClr val="2632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flipH="1" rot="10800000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rgbClr val="D26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2" name="Google Shape;22;p2"/>
          <p:cNvSpPr txBox="1"/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82" name="Google Shape;182;p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3" name="Google Shape;183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3">
  <p:cSld name="TITLE_3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86" name="Google Shape;186;p1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7" name="Google Shape;18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>
            <a:off x="5697214" y="2635519"/>
            <a:ext cx="889200" cy="296400"/>
          </a:xfrm>
          <a:prstGeom prst="triangle">
            <a:avLst>
              <a:gd fmla="val 32425" name="adj"/>
            </a:avLst>
          </a:prstGeom>
          <a:solidFill>
            <a:srgbClr val="2632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5" name="Google Shape;25;p3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26" name="Google Shape;26;p3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flipH="1" rot="10800000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8" name="Google Shape;28;p3"/>
          <p:cNvGrpSpPr/>
          <p:nvPr/>
        </p:nvGrpSpPr>
        <p:grpSpPr>
          <a:xfrm flipH="1" rot="10800000">
            <a:off x="-2" y="2924826"/>
            <a:ext cx="6589087" cy="2027268"/>
            <a:chOff x="-9894852" y="-4493254"/>
            <a:chExt cx="21200407" cy="6522740"/>
          </a:xfrm>
        </p:grpSpPr>
        <p:sp>
          <p:nvSpPr>
            <p:cNvPr id="29" name="Google Shape;29;p3"/>
            <p:cNvSpPr/>
            <p:nvPr/>
          </p:nvSpPr>
          <p:spPr>
            <a:xfrm>
              <a:off x="-9894852" y="-4493114"/>
              <a:ext cx="146853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31" name="Google Shape;31;p3"/>
          <p:cNvSpPr txBox="1"/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2" name="Google Shape;32;p3"/>
          <p:cNvSpPr txBox="1"/>
          <p:nvPr>
            <p:ph idx="1" type="subTitle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9pPr>
          </a:lstStyle>
          <a:p/>
        </p:txBody>
      </p:sp>
      <p:grpSp>
        <p:nvGrpSpPr>
          <p:cNvPr id="33" name="Google Shape;33;p3"/>
          <p:cNvGrpSpPr/>
          <p:nvPr/>
        </p:nvGrpSpPr>
        <p:grpSpPr>
          <a:xfrm>
            <a:off x="6946895" y="4693666"/>
            <a:ext cx="2202830" cy="449902"/>
            <a:chOff x="5575242" y="4472723"/>
            <a:chExt cx="2202830" cy="670795"/>
          </a:xfrm>
        </p:grpSpPr>
        <p:sp>
          <p:nvSpPr>
            <p:cNvPr id="34" name="Google Shape;34;p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rgbClr val="D26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5" name="Google Shape;35;p3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36" name="Google Shape;36;p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" name="Google Shape;38;p3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39" name="Google Shape;39;p3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1" name="Google Shape;41;p3"/>
          <p:cNvSpPr txBox="1"/>
          <p:nvPr>
            <p:ph idx="12" type="sldNum"/>
          </p:nvPr>
        </p:nvSpPr>
        <p:spPr>
          <a:xfrm>
            <a:off x="7656600" y="4760825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fmla="val 32425" name="adj"/>
            </a:avLst>
          </a:prstGeom>
          <a:solidFill>
            <a:srgbClr val="2632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44" name="Google Shape;44;p4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45" name="Google Shape;45;p4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flipH="1" rot="10800000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47" name="Google Shape;47;p4"/>
          <p:cNvGrpSpPr/>
          <p:nvPr/>
        </p:nvGrpSpPr>
        <p:grpSpPr>
          <a:xfrm flipH="1" rot="10800000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48" name="Google Shape;48;p4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50" name="Google Shape;50;p4"/>
          <p:cNvSpPr txBox="1"/>
          <p:nvPr>
            <p:ph idx="1" type="body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i="1" sz="3000">
                <a:solidFill>
                  <a:srgbClr val="FFFFFF"/>
                </a:solidFill>
              </a:defRPr>
            </a:lvl1pPr>
            <a:lvl2pPr indent="-419100" lvl="1" marL="9144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2pPr>
            <a:lvl3pPr indent="-419100" lvl="2" marL="13716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3pPr>
            <a:lvl4pPr indent="-419100" lvl="3" marL="18288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4pPr>
            <a:lvl5pPr indent="-419100" lvl="4" marL="22860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5pPr>
            <a:lvl6pPr indent="-419100" lvl="5" marL="27432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6pPr>
            <a:lvl7pPr indent="-419100" lvl="6" marL="32004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7pPr>
            <a:lvl8pPr indent="-419100" lvl="7" marL="36576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8pPr>
            <a:lvl9pPr indent="-419100" lvl="8" marL="411480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1" name="Google Shape;51;p4"/>
          <p:cNvSpPr txBox="1"/>
          <p:nvPr/>
        </p:nvSpPr>
        <p:spPr>
          <a:xfrm>
            <a:off x="286600" y="1014575"/>
            <a:ext cx="6765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9800"/>
                </a:solidFill>
              </a:rPr>
              <a:t>“</a:t>
            </a:r>
            <a:endParaRPr b="1" sz="7200">
              <a:solidFill>
                <a:srgbClr val="FF9800"/>
              </a:solidFill>
            </a:endParaRPr>
          </a:p>
        </p:txBody>
      </p:sp>
      <p:grpSp>
        <p:nvGrpSpPr>
          <p:cNvPr id="52" name="Google Shape;52;p4"/>
          <p:cNvGrpSpPr/>
          <p:nvPr/>
        </p:nvGrpSpPr>
        <p:grpSpPr>
          <a:xfrm>
            <a:off x="6941170" y="4693591"/>
            <a:ext cx="2202830" cy="449902"/>
            <a:chOff x="5575242" y="4472723"/>
            <a:chExt cx="2202830" cy="670795"/>
          </a:xfrm>
        </p:grpSpPr>
        <p:sp>
          <p:nvSpPr>
            <p:cNvPr id="53" name="Google Shape;53;p4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rgbClr val="D26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4" name="Google Shape;54;p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55" name="Google Shape;55;p4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" name="Google Shape;56;p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7" name="Google Shape;57;p4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58" name="Google Shape;58;p4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" name="Google Shape;59;p4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0" name="Google Shape;60;p4"/>
          <p:cNvSpPr txBox="1"/>
          <p:nvPr>
            <p:ph idx="12" type="sldNum"/>
          </p:nvPr>
        </p:nvSpPr>
        <p:spPr>
          <a:xfrm>
            <a:off x="7650875" y="476075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-9" y="6"/>
            <a:ext cx="7072430" cy="731749"/>
            <a:chOff x="-4" y="40"/>
            <a:chExt cx="7072430" cy="1327315"/>
          </a:xfrm>
        </p:grpSpPr>
        <p:sp>
          <p:nvSpPr>
            <p:cNvPr id="63" name="Google Shape;63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fmla="val 32425" name="adj"/>
              </a:avLst>
            </a:prstGeom>
            <a:solidFill>
              <a:srgbClr val="2632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 rot="10800000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 rot="10800000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0" name="Google Shape;70;p5"/>
          <p:cNvSpPr txBox="1"/>
          <p:nvPr>
            <p:ph type="title"/>
          </p:nvPr>
        </p:nvSpPr>
        <p:spPr>
          <a:xfrm>
            <a:off x="56675" y="111025"/>
            <a:ext cx="66558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1" name="Google Shape;71;p5"/>
          <p:cNvSpPr txBox="1"/>
          <p:nvPr>
            <p:ph idx="1" type="body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indent="-381000" lvl="1" marL="9144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indent="-381000" lvl="2" marL="13716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indent="-381000" lvl="3" marL="18288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indent="-381000" lvl="4" marL="2286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indent="-381000" lvl="5" marL="27432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indent="-381000" lvl="6" marL="32004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indent="-381000" lvl="7" marL="36576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indent="-381000" lvl="8" marL="41148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/>
        </p:txBody>
      </p:sp>
      <p:grpSp>
        <p:nvGrpSpPr>
          <p:cNvPr id="72" name="Google Shape;72;p5"/>
          <p:cNvGrpSpPr/>
          <p:nvPr/>
        </p:nvGrpSpPr>
        <p:grpSpPr>
          <a:xfrm>
            <a:off x="6946895" y="4693666"/>
            <a:ext cx="2202830" cy="449902"/>
            <a:chOff x="5575242" y="4472723"/>
            <a:chExt cx="2202830" cy="670795"/>
          </a:xfrm>
        </p:grpSpPr>
        <p:sp>
          <p:nvSpPr>
            <p:cNvPr id="73" name="Google Shape;7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rgbClr val="D26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4" name="Google Shape;7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75" name="Google Shape;7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7" name="Google Shape;7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78" name="Google Shape;7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" name="Google Shape;7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0" name="Google Shape;80;p5"/>
          <p:cNvSpPr txBox="1"/>
          <p:nvPr>
            <p:ph idx="12" type="sldNum"/>
          </p:nvPr>
        </p:nvSpPr>
        <p:spPr>
          <a:xfrm>
            <a:off x="7656600" y="4760825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"/>
          <p:cNvSpPr txBox="1"/>
          <p:nvPr>
            <p:ph idx="1" type="body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indent="-355600" lvl="2" marL="1371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indent="-355600" lvl="3" marL="18288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indent="-355600" lvl="4" marL="22860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indent="-355600" lvl="5" marL="27432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indent="-355600" lvl="6" marL="32004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indent="-355600" lvl="7" marL="3657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indent="-355600" lvl="8" marL="41148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/>
        </p:txBody>
      </p:sp>
      <p:sp>
        <p:nvSpPr>
          <p:cNvPr id="83" name="Google Shape;83;p6"/>
          <p:cNvSpPr txBox="1"/>
          <p:nvPr>
            <p:ph idx="2" type="body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indent="-355600" lvl="2" marL="1371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indent="-355600" lvl="3" marL="18288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indent="-355600" lvl="4" marL="22860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indent="-355600" lvl="5" marL="27432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indent="-355600" lvl="6" marL="32004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indent="-355600" lvl="7" marL="3657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indent="-355600" lvl="8" marL="41148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/>
        </p:txBody>
      </p:sp>
      <p:grpSp>
        <p:nvGrpSpPr>
          <p:cNvPr id="84" name="Google Shape;84;p6"/>
          <p:cNvGrpSpPr/>
          <p:nvPr/>
        </p:nvGrpSpPr>
        <p:grpSpPr>
          <a:xfrm>
            <a:off x="6946895" y="4693666"/>
            <a:ext cx="2202830" cy="449902"/>
            <a:chOff x="5575242" y="4472723"/>
            <a:chExt cx="2202830" cy="670795"/>
          </a:xfrm>
        </p:grpSpPr>
        <p:sp>
          <p:nvSpPr>
            <p:cNvPr id="85" name="Google Shape;85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rgbClr val="D26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6" name="Google Shape;86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87" name="Google Shape;87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" name="Google Shape;88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9" name="Google Shape;89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0" name="Google Shape;90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" name="Google Shape;91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2" name="Google Shape;92;p6"/>
          <p:cNvSpPr txBox="1"/>
          <p:nvPr>
            <p:ph idx="12" type="sldNum"/>
          </p:nvPr>
        </p:nvSpPr>
        <p:spPr>
          <a:xfrm>
            <a:off x="7656600" y="4760825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93" name="Google Shape;93;p6"/>
          <p:cNvGrpSpPr/>
          <p:nvPr/>
        </p:nvGrpSpPr>
        <p:grpSpPr>
          <a:xfrm>
            <a:off x="-9" y="6"/>
            <a:ext cx="7072430" cy="731749"/>
            <a:chOff x="-4" y="40"/>
            <a:chExt cx="7072430" cy="1327315"/>
          </a:xfrm>
        </p:grpSpPr>
        <p:sp>
          <p:nvSpPr>
            <p:cNvPr id="94" name="Google Shape;94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fmla="val 32425" name="adj"/>
              </a:avLst>
            </a:prstGeom>
            <a:solidFill>
              <a:srgbClr val="2632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95" name="Google Shape;95;p6"/>
            <p:cNvGrpSpPr/>
            <p:nvPr/>
          </p:nvGrpSpPr>
          <p:grpSpPr>
            <a:xfrm flipH="1" rot="10800000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98" name="Google Shape;98;p6"/>
            <p:cNvGrpSpPr/>
            <p:nvPr/>
          </p:nvGrpSpPr>
          <p:grpSpPr>
            <a:xfrm flipH="1" rot="10800000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101" name="Google Shape;101;p6"/>
          <p:cNvSpPr txBox="1"/>
          <p:nvPr>
            <p:ph type="title"/>
          </p:nvPr>
        </p:nvSpPr>
        <p:spPr>
          <a:xfrm>
            <a:off x="56675" y="111025"/>
            <a:ext cx="66558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"/>
          <p:cNvSpPr txBox="1"/>
          <p:nvPr>
            <p:ph idx="1" type="body"/>
          </p:nvPr>
        </p:nvSpPr>
        <p:spPr>
          <a:xfrm>
            <a:off x="870450" y="1545076"/>
            <a:ext cx="2247900" cy="27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/>
        </p:txBody>
      </p:sp>
      <p:sp>
        <p:nvSpPr>
          <p:cNvPr id="104" name="Google Shape;104;p7"/>
          <p:cNvSpPr txBox="1"/>
          <p:nvPr>
            <p:ph idx="2" type="body"/>
          </p:nvPr>
        </p:nvSpPr>
        <p:spPr>
          <a:xfrm>
            <a:off x="3233637" y="1545076"/>
            <a:ext cx="2247900" cy="27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/>
        </p:txBody>
      </p:sp>
      <p:sp>
        <p:nvSpPr>
          <p:cNvPr id="105" name="Google Shape;105;p7"/>
          <p:cNvSpPr txBox="1"/>
          <p:nvPr>
            <p:ph idx="3" type="body"/>
          </p:nvPr>
        </p:nvSpPr>
        <p:spPr>
          <a:xfrm>
            <a:off x="5540650" y="1545076"/>
            <a:ext cx="2247900" cy="27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/>
        </p:txBody>
      </p:sp>
      <p:grpSp>
        <p:nvGrpSpPr>
          <p:cNvPr id="106" name="Google Shape;106;p7"/>
          <p:cNvGrpSpPr/>
          <p:nvPr/>
        </p:nvGrpSpPr>
        <p:grpSpPr>
          <a:xfrm>
            <a:off x="6946895" y="4693666"/>
            <a:ext cx="2202830" cy="449902"/>
            <a:chOff x="5575242" y="4472723"/>
            <a:chExt cx="2202830" cy="670795"/>
          </a:xfrm>
        </p:grpSpPr>
        <p:sp>
          <p:nvSpPr>
            <p:cNvPr id="107" name="Google Shape;107;p7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rgbClr val="D26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8" name="Google Shape;108;p7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09" name="Google Shape;109;p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1" name="Google Shape;111;p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12" name="Google Shape;112;p7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" name="Google Shape;113;p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14" name="Google Shape;114;p7"/>
          <p:cNvSpPr txBox="1"/>
          <p:nvPr>
            <p:ph idx="12" type="sldNum"/>
          </p:nvPr>
        </p:nvSpPr>
        <p:spPr>
          <a:xfrm>
            <a:off x="7656600" y="4760825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115" name="Google Shape;115;p7"/>
          <p:cNvGrpSpPr/>
          <p:nvPr/>
        </p:nvGrpSpPr>
        <p:grpSpPr>
          <a:xfrm>
            <a:off x="-9" y="6"/>
            <a:ext cx="7072430" cy="731749"/>
            <a:chOff x="-4" y="40"/>
            <a:chExt cx="7072430" cy="1327315"/>
          </a:xfrm>
        </p:grpSpPr>
        <p:sp>
          <p:nvSpPr>
            <p:cNvPr id="116" name="Google Shape;116;p7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fmla="val 32425" name="adj"/>
              </a:avLst>
            </a:prstGeom>
            <a:solidFill>
              <a:srgbClr val="2632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17" name="Google Shape;117;p7"/>
            <p:cNvGrpSpPr/>
            <p:nvPr/>
          </p:nvGrpSpPr>
          <p:grpSpPr>
            <a:xfrm flipH="1" rot="10800000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18" name="Google Shape;118;p7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20" name="Google Shape;120;p7"/>
            <p:cNvGrpSpPr/>
            <p:nvPr/>
          </p:nvGrpSpPr>
          <p:grpSpPr>
            <a:xfrm flipH="1" rot="10800000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21" name="Google Shape;121;p7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2" name="Google Shape;122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123" name="Google Shape;123;p7"/>
          <p:cNvSpPr txBox="1"/>
          <p:nvPr>
            <p:ph type="title"/>
          </p:nvPr>
        </p:nvSpPr>
        <p:spPr>
          <a:xfrm>
            <a:off x="56675" y="111025"/>
            <a:ext cx="66558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6946895" y="4693666"/>
            <a:ext cx="2202830" cy="449902"/>
            <a:chOff x="5575242" y="4472723"/>
            <a:chExt cx="2202830" cy="670795"/>
          </a:xfrm>
        </p:grpSpPr>
        <p:sp>
          <p:nvSpPr>
            <p:cNvPr id="126" name="Google Shape;126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rgbClr val="D26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7" name="Google Shape;127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33" name="Google Shape;133;p8"/>
          <p:cNvSpPr txBox="1"/>
          <p:nvPr>
            <p:ph idx="12" type="sldNum"/>
          </p:nvPr>
        </p:nvSpPr>
        <p:spPr>
          <a:xfrm>
            <a:off x="7656600" y="4760825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134" name="Google Shape;134;p8"/>
          <p:cNvGrpSpPr/>
          <p:nvPr/>
        </p:nvGrpSpPr>
        <p:grpSpPr>
          <a:xfrm>
            <a:off x="-9" y="6"/>
            <a:ext cx="7072430" cy="731749"/>
            <a:chOff x="-4" y="40"/>
            <a:chExt cx="7072430" cy="1327315"/>
          </a:xfrm>
        </p:grpSpPr>
        <p:sp>
          <p:nvSpPr>
            <p:cNvPr id="135" name="Google Shape;135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fmla="val 32425" name="adj"/>
              </a:avLst>
            </a:prstGeom>
            <a:solidFill>
              <a:srgbClr val="2632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36" name="Google Shape;136;p8"/>
            <p:cNvGrpSpPr/>
            <p:nvPr/>
          </p:nvGrpSpPr>
          <p:grpSpPr>
            <a:xfrm flipH="1" rot="10800000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37" name="Google Shape;137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8" name="Google Shape;138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9" name="Google Shape;139;p8"/>
            <p:cNvGrpSpPr/>
            <p:nvPr/>
          </p:nvGrpSpPr>
          <p:grpSpPr>
            <a:xfrm flipH="1" rot="10800000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40" name="Google Shape;140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142" name="Google Shape;142;p8"/>
          <p:cNvSpPr txBox="1"/>
          <p:nvPr>
            <p:ph type="title"/>
          </p:nvPr>
        </p:nvSpPr>
        <p:spPr>
          <a:xfrm>
            <a:off x="56675" y="111025"/>
            <a:ext cx="66558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9"/>
          <p:cNvGrpSpPr/>
          <p:nvPr/>
        </p:nvGrpSpPr>
        <p:grpSpPr>
          <a:xfrm>
            <a:off x="2466177" y="4657431"/>
            <a:ext cx="6686825" cy="486125"/>
            <a:chOff x="5589288" y="4472723"/>
            <a:chExt cx="6686825" cy="670795"/>
          </a:xfrm>
        </p:grpSpPr>
        <p:sp>
          <p:nvSpPr>
            <p:cNvPr id="145" name="Google Shape;145;p9"/>
            <p:cNvSpPr/>
            <p:nvPr/>
          </p:nvSpPr>
          <p:spPr>
            <a:xfrm rot="10800000">
              <a:off x="5589288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rgbClr val="D26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6" name="Google Shape;146;p9"/>
            <p:cNvGrpSpPr/>
            <p:nvPr/>
          </p:nvGrpSpPr>
          <p:grpSpPr>
            <a:xfrm flipH="1">
              <a:off x="5748896" y="4472723"/>
              <a:ext cx="6527217" cy="670795"/>
              <a:chOff x="-10101302" y="330075"/>
              <a:chExt cx="16532971" cy="1699506"/>
            </a:xfrm>
          </p:grpSpPr>
          <p:sp>
            <p:nvSpPr>
              <p:cNvPr id="147" name="Google Shape;147;p9"/>
              <p:cNvSpPr/>
              <p:nvPr/>
            </p:nvSpPr>
            <p:spPr>
              <a:xfrm>
                <a:off x="-10101302" y="330081"/>
                <a:ext cx="148464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" name="Google Shape;148;p9"/>
              <p:cNvSpPr/>
              <p:nvPr/>
            </p:nvSpPr>
            <p:spPr>
              <a:xfrm>
                <a:off x="4732169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9" name="Google Shape;149;p9"/>
            <p:cNvGrpSpPr/>
            <p:nvPr/>
          </p:nvGrpSpPr>
          <p:grpSpPr>
            <a:xfrm flipH="1">
              <a:off x="5592255" y="4646738"/>
              <a:ext cx="6682918" cy="304563"/>
              <a:chOff x="-30922586" y="330075"/>
              <a:chExt cx="37293070" cy="1699569"/>
            </a:xfrm>
          </p:grpSpPr>
          <p:sp>
            <p:nvSpPr>
              <p:cNvPr id="150" name="Google Shape;150;p9"/>
              <p:cNvSpPr/>
              <p:nvPr/>
            </p:nvSpPr>
            <p:spPr>
              <a:xfrm>
                <a:off x="-30922586" y="330144"/>
                <a:ext cx="355881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9"/>
              <p:cNvSpPr/>
              <p:nvPr/>
            </p:nvSpPr>
            <p:spPr>
              <a:xfrm>
                <a:off x="4670984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52" name="Google Shape;152;p9"/>
          <p:cNvSpPr txBox="1"/>
          <p:nvPr>
            <p:ph idx="1" type="body"/>
          </p:nvPr>
        </p:nvSpPr>
        <p:spPr>
          <a:xfrm>
            <a:off x="2694875" y="4703025"/>
            <a:ext cx="60042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</a:lstStyle>
          <a:p/>
        </p:txBody>
      </p:sp>
      <p:sp>
        <p:nvSpPr>
          <p:cNvPr id="153" name="Google Shape;153;p9"/>
          <p:cNvSpPr txBox="1"/>
          <p:nvPr>
            <p:ph idx="12" type="sldNum"/>
          </p:nvPr>
        </p:nvSpPr>
        <p:spPr>
          <a:xfrm>
            <a:off x="7509300" y="4703025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154" name="Google Shape;154;p9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55" name="Google Shape;155;p9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rgbClr val="2632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6" name="Google Shape;156;p9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57" name="Google Shape;157;p9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9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9" name="Google Shape;159;p9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0" name="Google Shape;160;p9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rgbClr val="2632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6946895" y="4693666"/>
            <a:ext cx="2202830" cy="449902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rgbClr val="D26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79" name="Google Shape;179;p10"/>
          <p:cNvSpPr txBox="1"/>
          <p:nvPr>
            <p:ph idx="12" type="sldNum"/>
          </p:nvPr>
        </p:nvSpPr>
        <p:spPr>
          <a:xfrm>
            <a:off x="7656600" y="4760825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b="1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b="1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b="1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b="1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b="1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b="1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b="1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b="1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b="1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indent="-381000" lvl="1" marL="9144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indent="-381000" lvl="2" marL="13716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indent="-381000" lvl="3" marL="18288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indent="-381000" lvl="4" marL="2286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indent="-381000" lvl="5" marL="27432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indent="-381000" lvl="6" marL="32004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indent="-381000" lvl="7" marL="36576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indent="-381000" lvl="8" marL="4114800"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b="1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b="1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b="1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b="1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b="1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b="1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b="1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b="1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b="1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hyperlink" Target="http://creativecommons.org/licenses/by-nc-nd/4.0/" TargetMode="External"/><Relationship Id="rId5" Type="http://schemas.openxmlformats.org/officeDocument/2006/relationships/hyperlink" Target="http://creativecommons.org/licenses/by-nc-nd/4.0/" TargetMode="External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gif"/><Relationship Id="rId4" Type="http://schemas.openxmlformats.org/officeDocument/2006/relationships/hyperlink" Target="https://proyectodescartes.org/miscelanea/materiales_didacticos/Nautilus-JS/index.html" TargetMode="External"/><Relationship Id="rId5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hyperlink" Target="https://proyectodescartes.org/iCartesiLibri/materiales_didacticos/NoSoyAureoNautilus/index.html" TargetMode="External"/><Relationship Id="rId6" Type="http://schemas.openxmlformats.org/officeDocument/2006/relationships/image" Target="../media/image6.png"/><Relationship Id="rId7" Type="http://schemas.openxmlformats.org/officeDocument/2006/relationships/hyperlink" Target="https://proyectodescartes.org/miscelanea/materiales_didacticos/Nautilus_uniforme/index.html" TargetMode="External"/><Relationship Id="rId8" Type="http://schemas.openxmlformats.org/officeDocument/2006/relationships/hyperlink" Target="https://www.researchgate.net/publication/321686865_Sobre_la_forma_y_el_crecimiento_cordobes_del_Nautilus_pompilius_On_the_form_and_the_Cordovan_growth_Nautilus_pompilius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dundee.ac.uk/museum/collections/zoology/zoology3d/nautilusshell/" TargetMode="External"/><Relationship Id="rId4" Type="http://schemas.openxmlformats.org/officeDocument/2006/relationships/image" Target="../media/image3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hyperlink" Target="https://digitallibrary.amnh.org/items/5895b172-a9bc-4411-8b66-1fe9de59a0eb" TargetMode="External"/><Relationship Id="rId5" Type="http://schemas.openxmlformats.org/officeDocument/2006/relationships/hyperlink" Target="https://digitallibrary.amnh.org/items/5895b172-a9bc-4411-8b66-1fe9de59a0eb" TargetMode="External"/><Relationship Id="rId6" Type="http://schemas.openxmlformats.org/officeDocument/2006/relationships/hyperlink" Target="https://digitallibrary.amnh.org/items/5895b172-a9bc-4411-8b66-1fe9de59a0eb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hyperlink" Target="https://www.researchgate.net/publication/321686865_Sobre_la_forma_y_el_crecimiento_cordobes_del_Nautilus_pompilius_On_the_form_and_the_Cordovan_growth_Nautilus_pompilius" TargetMode="External"/><Relationship Id="rId6" Type="http://schemas.openxmlformats.org/officeDocument/2006/relationships/image" Target="../media/image6.png"/><Relationship Id="rId7" Type="http://schemas.openxmlformats.org/officeDocument/2006/relationships/image" Target="../media/image14.png"/><Relationship Id="rId8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gif"/><Relationship Id="rId4" Type="http://schemas.openxmlformats.org/officeDocument/2006/relationships/hyperlink" Target="https://proyectodescartes.org/miscelanea/materiales_didacticos/Nautilus-JS/index.html" TargetMode="External"/><Relationship Id="rId5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 txBox="1"/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 modelo cordobés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/>
              <a:t>uniforme</a:t>
            </a:r>
            <a:endParaRPr baseline="300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del Nautilus</a:t>
            </a:r>
            <a:endParaRPr/>
          </a:p>
        </p:txBody>
      </p:sp>
      <p:sp>
        <p:nvSpPr>
          <p:cNvPr id="193" name="Google Shape;193;p13"/>
          <p:cNvSpPr txBox="1"/>
          <p:nvPr/>
        </p:nvSpPr>
        <p:spPr>
          <a:xfrm>
            <a:off x="4194200" y="4221025"/>
            <a:ext cx="463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Uniforme = con igual forma durante todas las etapas vitales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94" name="Google Shape;19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5875" y="1540425"/>
            <a:ext cx="2785500" cy="209841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3"/>
          <p:cNvSpPr txBox="1"/>
          <p:nvPr/>
        </p:nvSpPr>
        <p:spPr>
          <a:xfrm>
            <a:off x="4445100" y="4673600"/>
            <a:ext cx="463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Roboto Condensed"/>
                <a:ea typeface="Roboto Condensed"/>
                <a:cs typeface="Roboto Condensed"/>
                <a:sym typeface="Roboto Condensed"/>
              </a:rPr>
              <a:t>          José R. Galo Sánchez                                       </a:t>
            </a:r>
            <a:r>
              <a:rPr b="1" lang="es" u="sng">
                <a:solidFill>
                  <a:schemeClr val="hlink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4"/>
              </a:rPr>
              <a:t>CC by-nc-nd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96" name="Google Shape;196;p1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99300" y="4726050"/>
            <a:ext cx="838200" cy="29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2"/>
          <p:cNvSpPr txBox="1"/>
          <p:nvPr>
            <p:ph type="title"/>
          </p:nvPr>
        </p:nvSpPr>
        <p:spPr>
          <a:xfrm>
            <a:off x="56675" y="111025"/>
            <a:ext cx="66558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Los polos de las espirales septales están en una espiral cordobesa</a:t>
            </a:r>
            <a:endParaRPr sz="1800"/>
          </a:p>
        </p:txBody>
      </p:sp>
      <p:sp>
        <p:nvSpPr>
          <p:cNvPr id="329" name="Google Shape;329;p22"/>
          <p:cNvSpPr txBox="1"/>
          <p:nvPr>
            <p:ph idx="2" type="body"/>
          </p:nvPr>
        </p:nvSpPr>
        <p:spPr>
          <a:xfrm>
            <a:off x="4396126" y="1309400"/>
            <a:ext cx="4556100" cy="27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1000"/>
              </a:spcAft>
              <a:buNone/>
            </a:pPr>
            <a:r>
              <a:rPr lang="es"/>
              <a:t>Los polos de las espirales septales están en una espiral cordobesa que es la espiral intermedia entre el sifúnculo y el perfil dorsal de la concha</a:t>
            </a:r>
            <a:endParaRPr/>
          </a:p>
        </p:txBody>
      </p:sp>
      <p:pic>
        <p:nvPicPr>
          <p:cNvPr id="330" name="Google Shape;3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92525"/>
            <a:ext cx="4075627" cy="409857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2"/>
          <p:cNvSpPr txBox="1"/>
          <p:nvPr/>
        </p:nvSpPr>
        <p:spPr>
          <a:xfrm>
            <a:off x="7656600" y="4686692"/>
            <a:ext cx="14874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b="1" sz="1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32" name="Google Shape;332;p22"/>
          <p:cNvSpPr/>
          <p:nvPr/>
        </p:nvSpPr>
        <p:spPr>
          <a:xfrm>
            <a:off x="1855625" y="4686700"/>
            <a:ext cx="256200" cy="3507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22"/>
          <p:cNvSpPr/>
          <p:nvPr/>
        </p:nvSpPr>
        <p:spPr>
          <a:xfrm>
            <a:off x="1623725" y="4686700"/>
            <a:ext cx="256200" cy="3507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22"/>
          <p:cNvSpPr/>
          <p:nvPr/>
        </p:nvSpPr>
        <p:spPr>
          <a:xfrm>
            <a:off x="2111825" y="4686700"/>
            <a:ext cx="256200" cy="3507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22"/>
          <p:cNvSpPr/>
          <p:nvPr/>
        </p:nvSpPr>
        <p:spPr>
          <a:xfrm>
            <a:off x="1367525" y="4686700"/>
            <a:ext cx="256200" cy="3507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6" name="Google Shape;33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5825" y="2971800"/>
            <a:ext cx="3867150" cy="118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3"/>
          <p:cNvSpPr txBox="1"/>
          <p:nvPr>
            <p:ph type="title"/>
          </p:nvPr>
        </p:nvSpPr>
        <p:spPr>
          <a:xfrm>
            <a:off x="56675" y="111025"/>
            <a:ext cx="66558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Modelo cordobés uniforme</a:t>
            </a:r>
            <a:endParaRPr/>
          </a:p>
        </p:txBody>
      </p:sp>
      <p:sp>
        <p:nvSpPr>
          <p:cNvPr id="342" name="Google Shape;342;p23"/>
          <p:cNvSpPr txBox="1"/>
          <p:nvPr>
            <p:ph idx="2" type="body"/>
          </p:nvPr>
        </p:nvSpPr>
        <p:spPr>
          <a:xfrm>
            <a:off x="4396125" y="1842800"/>
            <a:ext cx="4374000" cy="13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1000"/>
              </a:spcAft>
              <a:buNone/>
            </a:pPr>
            <a:r>
              <a:rPr lang="es"/>
              <a:t>Todo punto de la concha o interior del Nautilus es la intersección de una espiral cordobesa longitudinal y otra transversal</a:t>
            </a:r>
            <a:endParaRPr/>
          </a:p>
        </p:txBody>
      </p:sp>
      <p:pic>
        <p:nvPicPr>
          <p:cNvPr id="343" name="Google Shape;34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97325"/>
            <a:ext cx="4091324" cy="3111229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3"/>
          <p:cNvSpPr txBox="1"/>
          <p:nvPr/>
        </p:nvSpPr>
        <p:spPr>
          <a:xfrm>
            <a:off x="7656600" y="4686692"/>
            <a:ext cx="14874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b="1" sz="1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45" name="Google Shape;345;p2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6925" y="4686709"/>
            <a:ext cx="3048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3"/>
          <p:cNvSpPr txBox="1"/>
          <p:nvPr/>
        </p:nvSpPr>
        <p:spPr>
          <a:xfrm>
            <a:off x="163325" y="4342125"/>
            <a:ext cx="2437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Acceso al modelo uniforme:  </a:t>
            </a:r>
            <a:endParaRPr sz="12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4"/>
          <p:cNvSpPr txBox="1"/>
          <p:nvPr>
            <p:ph type="ctrTitle"/>
          </p:nvPr>
        </p:nvSpPr>
        <p:spPr>
          <a:xfrm>
            <a:off x="463525" y="2871150"/>
            <a:ext cx="52629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Ontogenia.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Revisión del modelo uniforme</a:t>
            </a:r>
            <a:endParaRPr/>
          </a:p>
        </p:txBody>
      </p:sp>
      <p:sp>
        <p:nvSpPr>
          <p:cNvPr id="352" name="Google Shape;352;p24"/>
          <p:cNvSpPr txBox="1"/>
          <p:nvPr>
            <p:ph idx="1" type="subTitle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Cada etapa vital tiene su particularidad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s"/>
              <a:t>Modelo microscópico</a:t>
            </a:r>
            <a:endParaRPr/>
          </a:p>
        </p:txBody>
      </p:sp>
      <p:sp>
        <p:nvSpPr>
          <p:cNvPr id="353" name="Google Shape;353;p24"/>
          <p:cNvSpPr txBox="1"/>
          <p:nvPr/>
        </p:nvSpPr>
        <p:spPr>
          <a:xfrm>
            <a:off x="7656600" y="4686692"/>
            <a:ext cx="14874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b="1" sz="1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54" name="Google Shape;35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725" y="78450"/>
            <a:ext cx="4281275" cy="2725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5"/>
          <p:cNvSpPr txBox="1"/>
          <p:nvPr>
            <p:ph type="title"/>
          </p:nvPr>
        </p:nvSpPr>
        <p:spPr>
          <a:xfrm>
            <a:off x="56675" y="111025"/>
            <a:ext cx="66558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Cámaras en el primer verticilo</a:t>
            </a:r>
            <a:endParaRPr/>
          </a:p>
        </p:txBody>
      </p:sp>
      <p:sp>
        <p:nvSpPr>
          <p:cNvPr id="360" name="Google Shape;360;p25"/>
          <p:cNvSpPr txBox="1"/>
          <p:nvPr>
            <p:ph idx="2" type="body"/>
          </p:nvPr>
        </p:nvSpPr>
        <p:spPr>
          <a:xfrm>
            <a:off x="4324050" y="1041650"/>
            <a:ext cx="4711200" cy="34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"/>
              <a:t>El primer verticilo cuenta con </a:t>
            </a:r>
            <a:r>
              <a:rPr b="1" lang="es">
                <a:latin typeface="Roboto Condensed"/>
                <a:ea typeface="Roboto Condensed"/>
                <a:cs typeface="Roboto Condensed"/>
                <a:sym typeface="Roboto Condensed"/>
              </a:rPr>
              <a:t>ocho cámaras</a:t>
            </a:r>
            <a:r>
              <a:rPr lang="es"/>
              <a:t>. Paso </a:t>
            </a:r>
            <a:r>
              <a:rPr lang="es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𝝿</a:t>
            </a:r>
            <a:r>
              <a:rPr b="1" lang="es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/4</a:t>
            </a:r>
            <a:r>
              <a:rPr lang="es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"/>
              <a:t>El segundo tiene dieciséis cámaras con paso </a:t>
            </a:r>
            <a:r>
              <a:rPr lang="es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𝝿</a:t>
            </a:r>
            <a:r>
              <a:rPr b="1" lang="es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/8 </a:t>
            </a:r>
            <a:r>
              <a:rPr lang="es"/>
              <a:t>y el tercero con un número variable de ellas, pero con igual paso </a:t>
            </a:r>
            <a:r>
              <a:rPr lang="es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𝝿</a:t>
            </a:r>
            <a:r>
              <a:rPr b="1" lang="es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/8</a:t>
            </a:r>
            <a:r>
              <a:rPr lang="es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¿Qué hace que el primer verticilo se muestre de manera diferenciada?</a:t>
            </a:r>
            <a:endParaRPr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61" name="Google Shape;36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92525"/>
            <a:ext cx="4091323" cy="4086726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5"/>
          <p:cNvSpPr txBox="1"/>
          <p:nvPr/>
        </p:nvSpPr>
        <p:spPr>
          <a:xfrm>
            <a:off x="7656600" y="4686692"/>
            <a:ext cx="14874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b="1" sz="1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63" name="Google Shape;363;p25"/>
          <p:cNvSpPr/>
          <p:nvPr/>
        </p:nvSpPr>
        <p:spPr>
          <a:xfrm>
            <a:off x="3188575" y="2743650"/>
            <a:ext cx="161700" cy="141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25"/>
          <p:cNvSpPr/>
          <p:nvPr/>
        </p:nvSpPr>
        <p:spPr>
          <a:xfrm>
            <a:off x="1894275" y="2318950"/>
            <a:ext cx="91500" cy="8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25"/>
          <p:cNvSpPr/>
          <p:nvPr/>
        </p:nvSpPr>
        <p:spPr>
          <a:xfrm>
            <a:off x="1615225" y="2141025"/>
            <a:ext cx="161700" cy="141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25"/>
          <p:cNvSpPr/>
          <p:nvPr/>
        </p:nvSpPr>
        <p:spPr>
          <a:xfrm>
            <a:off x="1160950" y="2141025"/>
            <a:ext cx="161700" cy="141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5"/>
          <p:cNvSpPr/>
          <p:nvPr/>
        </p:nvSpPr>
        <p:spPr>
          <a:xfrm>
            <a:off x="733600" y="2500950"/>
            <a:ext cx="161700" cy="141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25"/>
          <p:cNvSpPr/>
          <p:nvPr/>
        </p:nvSpPr>
        <p:spPr>
          <a:xfrm>
            <a:off x="690500" y="3440875"/>
            <a:ext cx="161700" cy="141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25"/>
          <p:cNvSpPr/>
          <p:nvPr/>
        </p:nvSpPr>
        <p:spPr>
          <a:xfrm>
            <a:off x="1732575" y="4156450"/>
            <a:ext cx="161700" cy="141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25"/>
          <p:cNvSpPr/>
          <p:nvPr/>
        </p:nvSpPr>
        <p:spPr>
          <a:xfrm>
            <a:off x="2801925" y="3624350"/>
            <a:ext cx="161700" cy="141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25"/>
          <p:cNvSpPr/>
          <p:nvPr/>
        </p:nvSpPr>
        <p:spPr>
          <a:xfrm>
            <a:off x="152400" y="1105300"/>
            <a:ext cx="216300" cy="4209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25"/>
          <p:cNvSpPr/>
          <p:nvPr/>
        </p:nvSpPr>
        <p:spPr>
          <a:xfrm>
            <a:off x="4016650" y="807875"/>
            <a:ext cx="256200" cy="3507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25"/>
          <p:cNvSpPr/>
          <p:nvPr/>
        </p:nvSpPr>
        <p:spPr>
          <a:xfrm>
            <a:off x="3760450" y="807875"/>
            <a:ext cx="256200" cy="3507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6"/>
          <p:cNvSpPr txBox="1"/>
          <p:nvPr>
            <p:ph type="title"/>
          </p:nvPr>
        </p:nvSpPr>
        <p:spPr>
          <a:xfrm>
            <a:off x="56675" y="111025"/>
            <a:ext cx="66558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Tamaño del p</a:t>
            </a:r>
            <a:r>
              <a:rPr lang="es"/>
              <a:t>rimer verticilo</a:t>
            </a:r>
            <a:endParaRPr/>
          </a:p>
        </p:txBody>
      </p:sp>
      <p:sp>
        <p:nvSpPr>
          <p:cNvPr id="379" name="Google Shape;379;p26"/>
          <p:cNvSpPr txBox="1"/>
          <p:nvPr>
            <p:ph idx="2" type="body"/>
          </p:nvPr>
        </p:nvSpPr>
        <p:spPr>
          <a:xfrm>
            <a:off x="4396126" y="1538000"/>
            <a:ext cx="4515600" cy="27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"/>
              <a:t>Nos ubicamos en un espacio que comprende unos 16 mm de diámetro.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"/>
              <a:t>Y las dos primeras cámaras unos 2 mm.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s"/>
              <a:t>Recordemos que este ejemplar mide unos 146 mm de diámetro. </a:t>
            </a:r>
            <a:endParaRPr/>
          </a:p>
        </p:txBody>
      </p:sp>
      <p:pic>
        <p:nvPicPr>
          <p:cNvPr id="380" name="Google Shape;3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92525"/>
            <a:ext cx="4091325" cy="409132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6"/>
          <p:cNvSpPr txBox="1"/>
          <p:nvPr/>
        </p:nvSpPr>
        <p:spPr>
          <a:xfrm>
            <a:off x="7656600" y="4686692"/>
            <a:ext cx="14874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b="1" sz="1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82" name="Google Shape;382;p26"/>
          <p:cNvSpPr/>
          <p:nvPr/>
        </p:nvSpPr>
        <p:spPr>
          <a:xfrm>
            <a:off x="2748350" y="4705325"/>
            <a:ext cx="384300" cy="3507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7"/>
          <p:cNvSpPr txBox="1"/>
          <p:nvPr>
            <p:ph type="title"/>
          </p:nvPr>
        </p:nvSpPr>
        <p:spPr>
          <a:xfrm>
            <a:off x="56675" y="111025"/>
            <a:ext cx="66558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Concha embrionaria preseptal</a:t>
            </a:r>
            <a:endParaRPr/>
          </a:p>
        </p:txBody>
      </p:sp>
      <p:sp>
        <p:nvSpPr>
          <p:cNvPr id="388" name="Google Shape;388;p27"/>
          <p:cNvSpPr txBox="1"/>
          <p:nvPr>
            <p:ph idx="2" type="body"/>
          </p:nvPr>
        </p:nvSpPr>
        <p:spPr>
          <a:xfrm>
            <a:off x="4382650" y="1403175"/>
            <a:ext cx="4583100" cy="27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"/>
              <a:t>Superposición del perfil de la concha embrionaria preseptal.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s"/>
              <a:t>Al ser ejemplares distintos habrá diferencias en la superposición, pero lo que se busca es la esencia que nos marcará el modelo.</a:t>
            </a:r>
            <a:endParaRPr/>
          </a:p>
        </p:txBody>
      </p:sp>
      <p:pic>
        <p:nvPicPr>
          <p:cNvPr id="389" name="Google Shape;38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92525"/>
            <a:ext cx="4089376" cy="4098575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27"/>
          <p:cNvSpPr txBox="1"/>
          <p:nvPr/>
        </p:nvSpPr>
        <p:spPr>
          <a:xfrm>
            <a:off x="7656600" y="4686692"/>
            <a:ext cx="14874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b="1" sz="1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91" name="Google Shape;391;p27"/>
          <p:cNvSpPr/>
          <p:nvPr/>
        </p:nvSpPr>
        <p:spPr>
          <a:xfrm>
            <a:off x="3303250" y="807875"/>
            <a:ext cx="256200" cy="3507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8"/>
          <p:cNvSpPr txBox="1"/>
          <p:nvPr>
            <p:ph type="title"/>
          </p:nvPr>
        </p:nvSpPr>
        <p:spPr>
          <a:xfrm>
            <a:off x="56675" y="111025"/>
            <a:ext cx="66558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Fase del primer septo, inicio del sifúnculo</a:t>
            </a:r>
            <a:endParaRPr/>
          </a:p>
        </p:txBody>
      </p:sp>
      <p:sp>
        <p:nvSpPr>
          <p:cNvPr id="397" name="Google Shape;397;p28"/>
          <p:cNvSpPr txBox="1"/>
          <p:nvPr>
            <p:ph idx="2" type="body"/>
          </p:nvPr>
        </p:nvSpPr>
        <p:spPr>
          <a:xfrm>
            <a:off x="4396126" y="1538000"/>
            <a:ext cx="4542600" cy="27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"/>
              <a:t>El primer septo y la primera cámara con el engarce del sifúnculo.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"/>
              <a:t>En la constricción la pared ventral adopta la curvatura cordobesa y también, en ella, el labio dorsal cambia su curvatura adoptando el mismo tipo de concavidad que la ventral.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398" name="Google Shape;39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92525"/>
            <a:ext cx="4089376" cy="4098575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8"/>
          <p:cNvSpPr txBox="1"/>
          <p:nvPr/>
        </p:nvSpPr>
        <p:spPr>
          <a:xfrm>
            <a:off x="7656600" y="4686692"/>
            <a:ext cx="14874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b="1" sz="1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00" name="Google Shape;400;p28"/>
          <p:cNvSpPr/>
          <p:nvPr/>
        </p:nvSpPr>
        <p:spPr>
          <a:xfrm>
            <a:off x="3074650" y="807875"/>
            <a:ext cx="256200" cy="3507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28"/>
          <p:cNvSpPr txBox="1"/>
          <p:nvPr/>
        </p:nvSpPr>
        <p:spPr>
          <a:xfrm>
            <a:off x="835900" y="1571700"/>
            <a:ext cx="107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Pared ventra</a:t>
            </a:r>
            <a:r>
              <a:rPr lang="es" sz="1200">
                <a:solidFill>
                  <a:srgbClr val="FF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l</a:t>
            </a:r>
            <a:endParaRPr sz="1200">
              <a:solidFill>
                <a:srgbClr val="FF0000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02" name="Google Shape;402;p28"/>
          <p:cNvSpPr txBox="1"/>
          <p:nvPr/>
        </p:nvSpPr>
        <p:spPr>
          <a:xfrm>
            <a:off x="1013575" y="3034525"/>
            <a:ext cx="107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Labio dorsal</a:t>
            </a:r>
            <a:endParaRPr sz="1200">
              <a:solidFill>
                <a:srgbClr val="FF0000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03" name="Google Shape;403;p28"/>
          <p:cNvSpPr txBox="1"/>
          <p:nvPr/>
        </p:nvSpPr>
        <p:spPr>
          <a:xfrm>
            <a:off x="2541200" y="3034525"/>
            <a:ext cx="107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Constricción</a:t>
            </a:r>
            <a:endParaRPr sz="1200">
              <a:solidFill>
                <a:srgbClr val="FF0000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404" name="Google Shape;404;p28"/>
          <p:cNvCxnSpPr>
            <a:stCxn id="403" idx="1"/>
          </p:cNvCxnSpPr>
          <p:nvPr/>
        </p:nvCxnSpPr>
        <p:spPr>
          <a:xfrm rot="10800000">
            <a:off x="2298800" y="3094075"/>
            <a:ext cx="242400" cy="125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5" name="Google Shape;405;p28"/>
          <p:cNvSpPr txBox="1"/>
          <p:nvPr/>
        </p:nvSpPr>
        <p:spPr>
          <a:xfrm>
            <a:off x="2410475" y="1571700"/>
            <a:ext cx="107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Constricción</a:t>
            </a:r>
            <a:endParaRPr sz="1200">
              <a:solidFill>
                <a:srgbClr val="FF0000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406" name="Google Shape;406;p28"/>
          <p:cNvCxnSpPr>
            <a:stCxn id="405" idx="1"/>
          </p:cNvCxnSpPr>
          <p:nvPr/>
        </p:nvCxnSpPr>
        <p:spPr>
          <a:xfrm flipH="1">
            <a:off x="2291975" y="1756350"/>
            <a:ext cx="118500" cy="239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9"/>
          <p:cNvSpPr txBox="1"/>
          <p:nvPr>
            <p:ph type="title"/>
          </p:nvPr>
        </p:nvSpPr>
        <p:spPr>
          <a:xfrm>
            <a:off x="56675" y="111025"/>
            <a:ext cx="66558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Fase de dos cámaras</a:t>
            </a:r>
            <a:endParaRPr/>
          </a:p>
        </p:txBody>
      </p:sp>
      <p:sp>
        <p:nvSpPr>
          <p:cNvPr id="412" name="Google Shape;412;p29"/>
          <p:cNvSpPr txBox="1"/>
          <p:nvPr>
            <p:ph idx="2" type="body"/>
          </p:nvPr>
        </p:nvSpPr>
        <p:spPr>
          <a:xfrm>
            <a:off x="4396126" y="1538000"/>
            <a:ext cx="4468500" cy="27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"/>
              <a:t>En la segunda cámara el sifúnculo también adquiere la curvatura cordobesa.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"/>
              <a:t>El labio dorsal crece aparentemente según una espiral.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413" name="Google Shape;41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92525"/>
            <a:ext cx="4089364" cy="4098575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29"/>
          <p:cNvSpPr txBox="1"/>
          <p:nvPr/>
        </p:nvSpPr>
        <p:spPr>
          <a:xfrm>
            <a:off x="7656600" y="4686692"/>
            <a:ext cx="14874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b="1" sz="1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15" name="Google Shape;415;p29"/>
          <p:cNvSpPr/>
          <p:nvPr/>
        </p:nvSpPr>
        <p:spPr>
          <a:xfrm>
            <a:off x="2859550" y="801150"/>
            <a:ext cx="256200" cy="3507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29"/>
          <p:cNvSpPr txBox="1"/>
          <p:nvPr/>
        </p:nvSpPr>
        <p:spPr>
          <a:xfrm>
            <a:off x="2457650" y="1632375"/>
            <a:ext cx="107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Constricción</a:t>
            </a:r>
            <a:endParaRPr sz="1200">
              <a:solidFill>
                <a:srgbClr val="FF0000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417" name="Google Shape;417;p29"/>
          <p:cNvCxnSpPr>
            <a:stCxn id="416" idx="1"/>
          </p:cNvCxnSpPr>
          <p:nvPr/>
        </p:nvCxnSpPr>
        <p:spPr>
          <a:xfrm flipH="1">
            <a:off x="2339150" y="1817025"/>
            <a:ext cx="118500" cy="239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8" name="Google Shape;418;p29"/>
          <p:cNvSpPr txBox="1"/>
          <p:nvPr/>
        </p:nvSpPr>
        <p:spPr>
          <a:xfrm>
            <a:off x="2527725" y="2980600"/>
            <a:ext cx="107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Constricción</a:t>
            </a:r>
            <a:endParaRPr sz="1200">
              <a:solidFill>
                <a:srgbClr val="FF0000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419" name="Google Shape;419;p29"/>
          <p:cNvCxnSpPr>
            <a:stCxn id="418" idx="1"/>
          </p:cNvCxnSpPr>
          <p:nvPr/>
        </p:nvCxnSpPr>
        <p:spPr>
          <a:xfrm rot="10800000">
            <a:off x="2285325" y="3040150"/>
            <a:ext cx="242400" cy="125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/>
          <p:nvPr>
            <p:ph type="title"/>
          </p:nvPr>
        </p:nvSpPr>
        <p:spPr>
          <a:xfrm>
            <a:off x="56675" y="111025"/>
            <a:ext cx="66558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Fase de tres cámaras</a:t>
            </a:r>
            <a:endParaRPr/>
          </a:p>
        </p:txBody>
      </p:sp>
      <p:sp>
        <p:nvSpPr>
          <p:cNvPr id="425" name="Google Shape;425;p30"/>
          <p:cNvSpPr txBox="1"/>
          <p:nvPr>
            <p:ph idx="2" type="body"/>
          </p:nvPr>
        </p:nvSpPr>
        <p:spPr>
          <a:xfrm>
            <a:off x="4396125" y="1151850"/>
            <a:ext cx="4556100" cy="32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"/>
              <a:t>Fase de tres cámaras.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"/>
              <a:t>El labio dorsal sigue su crecimiento en espiral ¿será cordobesa?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s" sz="1400">
                <a:solidFill>
                  <a:srgbClr val="FF0000"/>
                </a:solidFill>
              </a:rPr>
              <a:t>Adelantemos que es a</a:t>
            </a:r>
            <a:r>
              <a:rPr lang="es" sz="1400">
                <a:solidFill>
                  <a:srgbClr val="FF0000"/>
                </a:solidFill>
              </a:rPr>
              <a:t>sí como lo consideramos en la modelación del primer verticilo, ya que </a:t>
            </a:r>
            <a:r>
              <a:rPr lang="es" sz="1400">
                <a:solidFill>
                  <a:srgbClr val="FF0000"/>
                </a:solidFill>
              </a:rPr>
              <a:t>en el segundo verticilo </a:t>
            </a:r>
            <a:r>
              <a:rPr lang="es" sz="1400">
                <a:solidFill>
                  <a:srgbClr val="FF0000"/>
                </a:solidFill>
              </a:rPr>
              <a:t>el dorso del Nautilus se adapta a la espiral cordobesa y es de esperar que esa forma es la que tuviera en el primero. Pero la particularidad es que su polo difiere del de la espiral ventral.</a:t>
            </a:r>
            <a:endParaRPr sz="1400">
              <a:solidFill>
                <a:srgbClr val="FF0000"/>
              </a:solidFill>
            </a:endParaRPr>
          </a:p>
        </p:txBody>
      </p:sp>
      <p:pic>
        <p:nvPicPr>
          <p:cNvPr id="426" name="Google Shape;42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92525"/>
            <a:ext cx="4089376" cy="4098575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0"/>
          <p:cNvSpPr txBox="1"/>
          <p:nvPr/>
        </p:nvSpPr>
        <p:spPr>
          <a:xfrm>
            <a:off x="7656600" y="4686692"/>
            <a:ext cx="14874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b="1" sz="1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28" name="Google Shape;428;p30"/>
          <p:cNvSpPr/>
          <p:nvPr/>
        </p:nvSpPr>
        <p:spPr>
          <a:xfrm>
            <a:off x="2657925" y="801150"/>
            <a:ext cx="256200" cy="3507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1"/>
          <p:cNvSpPr txBox="1"/>
          <p:nvPr>
            <p:ph type="title"/>
          </p:nvPr>
        </p:nvSpPr>
        <p:spPr>
          <a:xfrm>
            <a:off x="56675" y="111025"/>
            <a:ext cx="66558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De cero a tres cámaras </a:t>
            </a:r>
            <a:endParaRPr/>
          </a:p>
        </p:txBody>
      </p:sp>
      <p:sp>
        <p:nvSpPr>
          <p:cNvPr id="434" name="Google Shape;434;p31"/>
          <p:cNvSpPr txBox="1"/>
          <p:nvPr>
            <p:ph idx="2" type="body"/>
          </p:nvPr>
        </p:nvSpPr>
        <p:spPr>
          <a:xfrm>
            <a:off x="4396125" y="1538000"/>
            <a:ext cx="4575300" cy="29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"/>
              <a:t>Superposición de las primeras etapas.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s" sz="1700">
                <a:solidFill>
                  <a:srgbClr val="FF0000"/>
                </a:solidFill>
              </a:rPr>
              <a:t>Hay pequeñas diferencias pues son secciones de distintos ejemplares, pero nuestro objetivo es el paso de la yocto-yotta realidad al mundo matemático continuo. Hay que aislar las interferencias (</a:t>
            </a:r>
            <a:r>
              <a:rPr i="1" lang="es" sz="1700">
                <a:solidFill>
                  <a:srgbClr val="FF0000"/>
                </a:solidFill>
              </a:rPr>
              <a:t>aliasing</a:t>
            </a:r>
            <a:r>
              <a:rPr lang="es" sz="1700">
                <a:solidFill>
                  <a:srgbClr val="FF0000"/>
                </a:solidFill>
              </a:rPr>
              <a:t>) que se generan en la primera para poder observar diáfanamente el segundo.</a:t>
            </a:r>
            <a:endParaRPr sz="1700"/>
          </a:p>
        </p:txBody>
      </p:sp>
      <p:pic>
        <p:nvPicPr>
          <p:cNvPr id="435" name="Google Shape;43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92525"/>
            <a:ext cx="4080217" cy="4098575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1"/>
          <p:cNvSpPr txBox="1"/>
          <p:nvPr/>
        </p:nvSpPr>
        <p:spPr>
          <a:xfrm>
            <a:off x="7656600" y="4686692"/>
            <a:ext cx="14874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b="1" sz="1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37" name="Google Shape;437;p31"/>
          <p:cNvSpPr/>
          <p:nvPr/>
        </p:nvSpPr>
        <p:spPr>
          <a:xfrm>
            <a:off x="2648500" y="801150"/>
            <a:ext cx="256200" cy="3507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31"/>
          <p:cNvSpPr/>
          <p:nvPr/>
        </p:nvSpPr>
        <p:spPr>
          <a:xfrm>
            <a:off x="2904700" y="801150"/>
            <a:ext cx="209700" cy="3507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31"/>
          <p:cNvSpPr/>
          <p:nvPr/>
        </p:nvSpPr>
        <p:spPr>
          <a:xfrm>
            <a:off x="3127888" y="801150"/>
            <a:ext cx="209700" cy="3507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31"/>
          <p:cNvSpPr/>
          <p:nvPr/>
        </p:nvSpPr>
        <p:spPr>
          <a:xfrm>
            <a:off x="3351075" y="801150"/>
            <a:ext cx="209700" cy="3507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"/>
          <p:cNvSpPr txBox="1"/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Perspectiva global</a:t>
            </a:r>
            <a:endParaRPr/>
          </a:p>
        </p:txBody>
      </p:sp>
      <p:sp>
        <p:nvSpPr>
          <p:cNvPr id="202" name="Google Shape;202;p14"/>
          <p:cNvSpPr txBox="1"/>
          <p:nvPr>
            <p:ph idx="1" type="subTitle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s"/>
              <a:t>Modelo macroscópico </a:t>
            </a:r>
            <a:endParaRPr/>
          </a:p>
        </p:txBody>
      </p:sp>
      <p:sp>
        <p:nvSpPr>
          <p:cNvPr id="203" name="Google Shape;203;p14"/>
          <p:cNvSpPr txBox="1"/>
          <p:nvPr/>
        </p:nvSpPr>
        <p:spPr>
          <a:xfrm>
            <a:off x="7656600" y="4686692"/>
            <a:ext cx="14874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b="1" sz="1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04" name="Google Shape;20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381000"/>
            <a:ext cx="2505075" cy="18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2525" y="381000"/>
            <a:ext cx="240982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50699" y="2705109"/>
            <a:ext cx="326085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4"/>
          <p:cNvSpPr txBox="1"/>
          <p:nvPr/>
        </p:nvSpPr>
        <p:spPr>
          <a:xfrm>
            <a:off x="7017325" y="2496604"/>
            <a:ext cx="2082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A86E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Libro interactivo</a:t>
            </a:r>
            <a:endParaRPr b="1">
              <a:solidFill>
                <a:srgbClr val="4A86E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A86E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“¡No!, ¡no soy áureo! ¡Soy cordobés! </a:t>
            </a:r>
            <a:endParaRPr b="1">
              <a:solidFill>
                <a:srgbClr val="4A86E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A86E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Firmado Nautilus”</a:t>
            </a:r>
            <a:endParaRPr b="1">
              <a:solidFill>
                <a:srgbClr val="4A86E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08" name="Google Shape;208;p14"/>
          <p:cNvSpPr txBox="1"/>
          <p:nvPr/>
        </p:nvSpPr>
        <p:spPr>
          <a:xfrm>
            <a:off x="5849525" y="3927475"/>
            <a:ext cx="3187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A86E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 este recurso puede reproducir todo lo que se refleja en esta presentación y realizar su propia investigación</a:t>
            </a:r>
            <a:endParaRPr b="1">
              <a:solidFill>
                <a:srgbClr val="4A86E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09" name="Google Shape;209;p14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50699" y="3543309"/>
            <a:ext cx="326085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4"/>
          <p:cNvSpPr txBox="1"/>
          <p:nvPr/>
        </p:nvSpPr>
        <p:spPr>
          <a:xfrm>
            <a:off x="7067025" y="3511704"/>
            <a:ext cx="208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A86E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Recurso interactivo</a:t>
            </a:r>
            <a:endParaRPr b="1">
              <a:solidFill>
                <a:srgbClr val="4A86E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11" name="Google Shape;211;p14">
            <a:hlinkClick r:id="rId8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91249" y="2018609"/>
            <a:ext cx="326085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4"/>
          <p:cNvSpPr txBox="1"/>
          <p:nvPr/>
        </p:nvSpPr>
        <p:spPr>
          <a:xfrm>
            <a:off x="7031375" y="1834604"/>
            <a:ext cx="208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A86E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Artículo sobre el modelo cordobés uniforme</a:t>
            </a:r>
            <a:endParaRPr b="1">
              <a:solidFill>
                <a:srgbClr val="4A86E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2"/>
          <p:cNvSpPr txBox="1"/>
          <p:nvPr>
            <p:ph type="title"/>
          </p:nvPr>
        </p:nvSpPr>
        <p:spPr>
          <a:xfrm>
            <a:off x="56675" y="111025"/>
            <a:ext cx="66558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Ajuste </a:t>
            </a:r>
            <a:r>
              <a:rPr lang="es"/>
              <a:t> de la pared ventral en el primer verticilo </a:t>
            </a:r>
            <a:endParaRPr/>
          </a:p>
        </p:txBody>
      </p:sp>
      <p:sp>
        <p:nvSpPr>
          <p:cNvPr id="446" name="Google Shape;446;p32"/>
          <p:cNvSpPr txBox="1"/>
          <p:nvPr>
            <p:ph idx="2" type="body"/>
          </p:nvPr>
        </p:nvSpPr>
        <p:spPr>
          <a:xfrm>
            <a:off x="4396126" y="1538000"/>
            <a:ext cx="4370100" cy="27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"/>
              <a:t>La pared ventral, desde la constricción, adopta la forma de una espiral cordobesa.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s"/>
              <a:t>Es un </a:t>
            </a:r>
            <a:r>
              <a:rPr b="1" lang="es">
                <a:latin typeface="Roboto Condensed"/>
                <a:ea typeface="Roboto Condensed"/>
                <a:cs typeface="Roboto Condensed"/>
                <a:sym typeface="Roboto Condensed"/>
              </a:rPr>
              <a:t>invariante en el modelo durante toda su etapa vital</a:t>
            </a:r>
            <a:r>
              <a:rPr lang="es"/>
              <a:t>.</a:t>
            </a:r>
            <a:endParaRPr/>
          </a:p>
        </p:txBody>
      </p:sp>
      <p:pic>
        <p:nvPicPr>
          <p:cNvPr id="447" name="Google Shape;44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92525"/>
            <a:ext cx="4080196" cy="409857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32"/>
          <p:cNvSpPr txBox="1"/>
          <p:nvPr/>
        </p:nvSpPr>
        <p:spPr>
          <a:xfrm>
            <a:off x="7656600" y="4686692"/>
            <a:ext cx="14874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b="1" sz="1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49" name="Google Shape;449;p32"/>
          <p:cNvSpPr/>
          <p:nvPr/>
        </p:nvSpPr>
        <p:spPr>
          <a:xfrm>
            <a:off x="2542050" y="4686700"/>
            <a:ext cx="256200" cy="3507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3"/>
          <p:cNvSpPr txBox="1"/>
          <p:nvPr>
            <p:ph type="title"/>
          </p:nvPr>
        </p:nvSpPr>
        <p:spPr>
          <a:xfrm>
            <a:off x="56675" y="111025"/>
            <a:ext cx="66558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Ajuste  de la pared ventral (contextualización en su espiral) </a:t>
            </a:r>
            <a:endParaRPr/>
          </a:p>
        </p:txBody>
      </p:sp>
      <p:sp>
        <p:nvSpPr>
          <p:cNvPr id="455" name="Google Shape;455;p33"/>
          <p:cNvSpPr txBox="1"/>
          <p:nvPr>
            <p:ph idx="2" type="body"/>
          </p:nvPr>
        </p:nvSpPr>
        <p:spPr>
          <a:xfrm>
            <a:off x="4624725" y="1766600"/>
            <a:ext cx="4219200" cy="27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1000"/>
              </a:spcAft>
              <a:buNone/>
            </a:pPr>
            <a:r>
              <a:rPr lang="es"/>
              <a:t>La espiral cordobesa que modela la pared ventral </a:t>
            </a:r>
            <a:r>
              <a:rPr b="1" lang="es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 sirve</a:t>
            </a:r>
            <a:r>
              <a:rPr lang="es"/>
              <a:t> para modelar la pared o labio dorsal.</a:t>
            </a:r>
            <a:endParaRPr/>
          </a:p>
        </p:txBody>
      </p:sp>
      <p:pic>
        <p:nvPicPr>
          <p:cNvPr id="456" name="Google Shape;45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92525"/>
            <a:ext cx="4080154" cy="409857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33"/>
          <p:cNvSpPr txBox="1"/>
          <p:nvPr/>
        </p:nvSpPr>
        <p:spPr>
          <a:xfrm>
            <a:off x="7656600" y="4686692"/>
            <a:ext cx="14874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b="1" sz="1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58" name="Google Shape;458;p33"/>
          <p:cNvSpPr/>
          <p:nvPr/>
        </p:nvSpPr>
        <p:spPr>
          <a:xfrm>
            <a:off x="2567600" y="4686700"/>
            <a:ext cx="256200" cy="3507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33"/>
          <p:cNvSpPr/>
          <p:nvPr/>
        </p:nvSpPr>
        <p:spPr>
          <a:xfrm>
            <a:off x="3993475" y="4686700"/>
            <a:ext cx="256200" cy="3507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4"/>
          <p:cNvSpPr txBox="1"/>
          <p:nvPr>
            <p:ph type="title"/>
          </p:nvPr>
        </p:nvSpPr>
        <p:spPr>
          <a:xfrm>
            <a:off x="56675" y="111025"/>
            <a:ext cx="66558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Ajuste  del canal sifuncular en el primer verticilo</a:t>
            </a:r>
            <a:endParaRPr/>
          </a:p>
        </p:txBody>
      </p:sp>
      <p:sp>
        <p:nvSpPr>
          <p:cNvPr id="465" name="Google Shape;465;p34"/>
          <p:cNvSpPr txBox="1"/>
          <p:nvPr>
            <p:ph idx="2" type="body"/>
          </p:nvPr>
        </p:nvSpPr>
        <p:spPr>
          <a:xfrm>
            <a:off x="4396126" y="1538000"/>
            <a:ext cx="4591800" cy="27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"/>
              <a:t>El sifúnculo parece que no se ajusta debidamente. </a:t>
            </a:r>
            <a:r>
              <a:rPr lang="es">
                <a:solidFill>
                  <a:srgbClr val="FF0000"/>
                </a:solidFill>
              </a:rPr>
              <a:t>Hay divergencias</a:t>
            </a:r>
            <a:r>
              <a:rPr lang="es"/>
              <a:t>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"/>
              <a:t>Presenta un separación clara en el engarce e inicio respecto al modelo considerado.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s"/>
              <a:t>En la referencia gráfica usada como base no se muestra el canal sifuncular. Necesitamos apoyarnos en otra...</a:t>
            </a:r>
            <a:endParaRPr/>
          </a:p>
        </p:txBody>
      </p:sp>
      <p:pic>
        <p:nvPicPr>
          <p:cNvPr id="466" name="Google Shape;46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92525"/>
            <a:ext cx="4089354" cy="4098574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34"/>
          <p:cNvSpPr txBox="1"/>
          <p:nvPr/>
        </p:nvSpPr>
        <p:spPr>
          <a:xfrm>
            <a:off x="7656600" y="4686692"/>
            <a:ext cx="14874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b="1" sz="1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68" name="Google Shape;468;p34"/>
          <p:cNvSpPr/>
          <p:nvPr/>
        </p:nvSpPr>
        <p:spPr>
          <a:xfrm>
            <a:off x="2311400" y="4686700"/>
            <a:ext cx="256200" cy="3507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34"/>
          <p:cNvSpPr/>
          <p:nvPr/>
        </p:nvSpPr>
        <p:spPr>
          <a:xfrm>
            <a:off x="2567600" y="4686700"/>
            <a:ext cx="256200" cy="3507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34"/>
          <p:cNvSpPr/>
          <p:nvPr/>
        </p:nvSpPr>
        <p:spPr>
          <a:xfrm>
            <a:off x="3764875" y="4686700"/>
            <a:ext cx="256200" cy="3507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5"/>
          <p:cNvSpPr txBox="1"/>
          <p:nvPr>
            <p:ph type="title"/>
          </p:nvPr>
        </p:nvSpPr>
        <p:spPr>
          <a:xfrm>
            <a:off x="56675" y="111025"/>
            <a:ext cx="66558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Ajuste  del canal sifuncular en el primer verticilo 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Nautilus del museo Dundee</a:t>
            </a:r>
            <a:endParaRPr sz="1600"/>
          </a:p>
        </p:txBody>
      </p:sp>
      <p:sp>
        <p:nvSpPr>
          <p:cNvPr id="476" name="Google Shape;476;p35"/>
          <p:cNvSpPr txBox="1"/>
          <p:nvPr>
            <p:ph idx="2" type="body"/>
          </p:nvPr>
        </p:nvSpPr>
        <p:spPr>
          <a:xfrm>
            <a:off x="4428975" y="1127225"/>
            <a:ext cx="4353600" cy="35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"/>
              <a:t>Modelo uniforme reflejado sobre el corte del </a:t>
            </a:r>
            <a:r>
              <a:rPr lang="es" u="sng">
                <a:solidFill>
                  <a:schemeClr val="hlink"/>
                </a:solidFill>
                <a:hlinkClick r:id="rId3"/>
              </a:rPr>
              <a:t>Nautilus del museo Dundee</a:t>
            </a:r>
            <a:r>
              <a:rPr lang="es"/>
              <a:t> (primer verticilo).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"/>
              <a:t>El </a:t>
            </a:r>
            <a:r>
              <a:rPr lang="es">
                <a:solidFill>
                  <a:srgbClr val="FF0000"/>
                </a:solidFill>
              </a:rPr>
              <a:t>sifúnculo teórico no se ajusta en el primer verticilo</a:t>
            </a:r>
            <a:r>
              <a:rPr lang="es"/>
              <a:t>, a partir del octavo septo e inicio del segundo verticilo sí.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s"/>
              <a:t>Los         muestran los restos del canal sifuncular para destacar las diferencias. </a:t>
            </a:r>
            <a:endParaRPr/>
          </a:p>
        </p:txBody>
      </p:sp>
      <p:pic>
        <p:nvPicPr>
          <p:cNvPr id="477" name="Google Shape;47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892525"/>
            <a:ext cx="4084759" cy="409857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35"/>
          <p:cNvSpPr txBox="1"/>
          <p:nvPr/>
        </p:nvSpPr>
        <p:spPr>
          <a:xfrm>
            <a:off x="7656600" y="4686692"/>
            <a:ext cx="14874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b="1" sz="1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79" name="Google Shape;479;p35"/>
          <p:cNvSpPr/>
          <p:nvPr/>
        </p:nvSpPr>
        <p:spPr>
          <a:xfrm>
            <a:off x="3528075" y="827400"/>
            <a:ext cx="256200" cy="3507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35"/>
          <p:cNvSpPr/>
          <p:nvPr/>
        </p:nvSpPr>
        <p:spPr>
          <a:xfrm>
            <a:off x="2286525" y="1076250"/>
            <a:ext cx="312300" cy="3123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35"/>
          <p:cNvSpPr/>
          <p:nvPr/>
        </p:nvSpPr>
        <p:spPr>
          <a:xfrm>
            <a:off x="1894125" y="2103200"/>
            <a:ext cx="312300" cy="3123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35"/>
          <p:cNvSpPr/>
          <p:nvPr/>
        </p:nvSpPr>
        <p:spPr>
          <a:xfrm>
            <a:off x="1619300" y="1931500"/>
            <a:ext cx="312300" cy="3123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35"/>
          <p:cNvSpPr/>
          <p:nvPr/>
        </p:nvSpPr>
        <p:spPr>
          <a:xfrm>
            <a:off x="1216625" y="1931500"/>
            <a:ext cx="312300" cy="3123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35"/>
          <p:cNvSpPr/>
          <p:nvPr/>
        </p:nvSpPr>
        <p:spPr>
          <a:xfrm>
            <a:off x="699975" y="2415600"/>
            <a:ext cx="312300" cy="3123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35"/>
          <p:cNvSpPr/>
          <p:nvPr/>
        </p:nvSpPr>
        <p:spPr>
          <a:xfrm>
            <a:off x="1012275" y="3435175"/>
            <a:ext cx="312300" cy="3123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35"/>
          <p:cNvSpPr/>
          <p:nvPr/>
        </p:nvSpPr>
        <p:spPr>
          <a:xfrm>
            <a:off x="1974225" y="3625575"/>
            <a:ext cx="312300" cy="3123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35"/>
          <p:cNvSpPr/>
          <p:nvPr/>
        </p:nvSpPr>
        <p:spPr>
          <a:xfrm>
            <a:off x="2718150" y="3055000"/>
            <a:ext cx="312300" cy="3123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35"/>
          <p:cNvSpPr/>
          <p:nvPr/>
        </p:nvSpPr>
        <p:spPr>
          <a:xfrm>
            <a:off x="2977325" y="2243800"/>
            <a:ext cx="312300" cy="3123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35"/>
          <p:cNvSpPr/>
          <p:nvPr/>
        </p:nvSpPr>
        <p:spPr>
          <a:xfrm>
            <a:off x="2768250" y="1538000"/>
            <a:ext cx="312300" cy="3123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35"/>
          <p:cNvSpPr/>
          <p:nvPr/>
        </p:nvSpPr>
        <p:spPr>
          <a:xfrm>
            <a:off x="4992575" y="3796775"/>
            <a:ext cx="312300" cy="3123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6"/>
          <p:cNvSpPr txBox="1"/>
          <p:nvPr>
            <p:ph type="title"/>
          </p:nvPr>
        </p:nvSpPr>
        <p:spPr>
          <a:xfrm>
            <a:off x="56675" y="111025"/>
            <a:ext cx="66558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Ajuste  </a:t>
            </a:r>
            <a:r>
              <a:rPr lang="es"/>
              <a:t>de los septos en el primer verticilo</a:t>
            </a:r>
            <a:endParaRPr/>
          </a:p>
        </p:txBody>
      </p:sp>
      <p:sp>
        <p:nvSpPr>
          <p:cNvPr id="496" name="Google Shape;496;p36"/>
          <p:cNvSpPr txBox="1"/>
          <p:nvPr>
            <p:ph idx="2" type="body"/>
          </p:nvPr>
        </p:nvSpPr>
        <p:spPr>
          <a:xfrm>
            <a:off x="4396125" y="1538000"/>
            <a:ext cx="4353600" cy="27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"/>
              <a:t>En el primer verticilo: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▰"/>
            </a:pPr>
            <a:r>
              <a:rPr lang="es"/>
              <a:t>Hay </a:t>
            </a:r>
            <a:r>
              <a:rPr lang="es">
                <a:solidFill>
                  <a:srgbClr val="FF0000"/>
                </a:solidFill>
              </a:rPr>
              <a:t>ocho septos</a:t>
            </a:r>
            <a:r>
              <a:rPr lang="es"/>
              <a:t> frente a los dieciséis teóricos.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▰"/>
            </a:pPr>
            <a:r>
              <a:rPr lang="es"/>
              <a:t>La </a:t>
            </a:r>
            <a:r>
              <a:rPr lang="es">
                <a:solidFill>
                  <a:srgbClr val="FF0000"/>
                </a:solidFill>
              </a:rPr>
              <a:t>forma</a:t>
            </a:r>
            <a:r>
              <a:rPr lang="es"/>
              <a:t> de los septos </a:t>
            </a:r>
            <a:r>
              <a:rPr lang="es">
                <a:solidFill>
                  <a:srgbClr val="FF0000"/>
                </a:solidFill>
              </a:rPr>
              <a:t>no se ajusta</a:t>
            </a:r>
            <a:r>
              <a:rPr lang="es"/>
              <a:t>.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▰"/>
            </a:pPr>
            <a:r>
              <a:rPr lang="es"/>
              <a:t>La </a:t>
            </a:r>
            <a:r>
              <a:rPr lang="es">
                <a:solidFill>
                  <a:srgbClr val="FF0000"/>
                </a:solidFill>
              </a:rPr>
              <a:t>amplitud</a:t>
            </a:r>
            <a:r>
              <a:rPr lang="es"/>
              <a:t> de los arcos de cada septo </a:t>
            </a:r>
            <a:r>
              <a:rPr lang="es">
                <a:solidFill>
                  <a:srgbClr val="FF0000"/>
                </a:solidFill>
              </a:rPr>
              <a:t>no es adecuada</a:t>
            </a:r>
            <a:r>
              <a:rPr lang="es"/>
              <a:t>.</a:t>
            </a:r>
            <a:endParaRPr/>
          </a:p>
        </p:txBody>
      </p:sp>
      <p:pic>
        <p:nvPicPr>
          <p:cNvPr id="497" name="Google Shape;49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92525"/>
            <a:ext cx="4089364" cy="4098575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36"/>
          <p:cNvSpPr txBox="1"/>
          <p:nvPr/>
        </p:nvSpPr>
        <p:spPr>
          <a:xfrm>
            <a:off x="7656600" y="4686692"/>
            <a:ext cx="14874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b="1" sz="1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7"/>
          <p:cNvSpPr txBox="1"/>
          <p:nvPr>
            <p:ph type="title"/>
          </p:nvPr>
        </p:nvSpPr>
        <p:spPr>
          <a:xfrm>
            <a:off x="56675" y="111025"/>
            <a:ext cx="66558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/>
              <a:t>Ajuste  de los septos en el primer verticilo 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/>
              <a:t>con pared dorsal y ventral la misma espiral</a:t>
            </a:r>
            <a:endParaRPr sz="1700"/>
          </a:p>
        </p:txBody>
      </p:sp>
      <p:sp>
        <p:nvSpPr>
          <p:cNvPr id="504" name="Google Shape;504;p37"/>
          <p:cNvSpPr txBox="1"/>
          <p:nvPr>
            <p:ph idx="2" type="body"/>
          </p:nvPr>
        </p:nvSpPr>
        <p:spPr>
          <a:xfrm>
            <a:off x="4396125" y="1538000"/>
            <a:ext cx="4361700" cy="27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1000"/>
              </a:spcAft>
              <a:buNone/>
            </a:pPr>
            <a:r>
              <a:rPr lang="es"/>
              <a:t>La amplitud de los septos en el primer verticilo es la adecuada en el supuesto de que la pared dorsal coincidiera con la espiral que determina la pared ventral, lo cual </a:t>
            </a:r>
            <a:r>
              <a:rPr lang="es">
                <a:solidFill>
                  <a:srgbClr val="FF0000"/>
                </a:solidFill>
              </a:rPr>
              <a:t>no ocurre</a:t>
            </a:r>
            <a:r>
              <a:rPr lang="es"/>
              <a:t>.</a:t>
            </a:r>
            <a:endParaRPr/>
          </a:p>
        </p:txBody>
      </p:sp>
      <p:pic>
        <p:nvPicPr>
          <p:cNvPr id="505" name="Google Shape;50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92525"/>
            <a:ext cx="4084759" cy="4098575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37"/>
          <p:cNvSpPr txBox="1"/>
          <p:nvPr/>
        </p:nvSpPr>
        <p:spPr>
          <a:xfrm>
            <a:off x="7656600" y="4686692"/>
            <a:ext cx="14874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b="1" sz="1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8"/>
          <p:cNvSpPr txBox="1"/>
          <p:nvPr>
            <p:ph type="title"/>
          </p:nvPr>
        </p:nvSpPr>
        <p:spPr>
          <a:xfrm>
            <a:off x="56675" y="111025"/>
            <a:ext cx="66558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/>
              <a:t>Ajuste  de los septos segundo y tercer verticilo</a:t>
            </a:r>
            <a:endParaRPr sz="1700"/>
          </a:p>
        </p:txBody>
      </p:sp>
      <p:sp>
        <p:nvSpPr>
          <p:cNvPr id="512" name="Google Shape;512;p38"/>
          <p:cNvSpPr txBox="1"/>
          <p:nvPr>
            <p:ph idx="2" type="body"/>
          </p:nvPr>
        </p:nvSpPr>
        <p:spPr>
          <a:xfrm>
            <a:off x="4396125" y="1538000"/>
            <a:ext cx="4213800" cy="27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"/>
              <a:t>El ajuste de sifúnculo y septos es mejor en el segundo y tercer verticilo.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s"/>
              <a:t>Ahí la forma septal coincide, pero puede mejorarse en las intersecciones de las paredes.</a:t>
            </a:r>
            <a:endParaRPr/>
          </a:p>
        </p:txBody>
      </p:sp>
      <p:pic>
        <p:nvPicPr>
          <p:cNvPr id="513" name="Google Shape;51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92525"/>
            <a:ext cx="4091322" cy="40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38"/>
          <p:cNvSpPr txBox="1"/>
          <p:nvPr/>
        </p:nvSpPr>
        <p:spPr>
          <a:xfrm>
            <a:off x="7656600" y="4686692"/>
            <a:ext cx="14874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b="1" sz="1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9"/>
          <p:cNvSpPr txBox="1"/>
          <p:nvPr>
            <p:ph idx="2" type="body"/>
          </p:nvPr>
        </p:nvSpPr>
        <p:spPr>
          <a:xfrm>
            <a:off x="722952" y="703700"/>
            <a:ext cx="6993900" cy="27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"/>
              <a:t>Se concluye: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▰"/>
            </a:pPr>
            <a:r>
              <a:rPr lang="es"/>
              <a:t>Necesidad de modelar el labio dorsal y el ombligo.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▰"/>
            </a:pPr>
            <a:r>
              <a:rPr lang="es"/>
              <a:t>Necesidad de estudio específico de la concha del Nautilus en el primer verticilo y su ontogenia en general.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▰"/>
            </a:pPr>
            <a:r>
              <a:rPr lang="es"/>
              <a:t>Necesidad de mejorar el modelo de confluencia de septos y paredes en el segundo y tercer verticilo.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3100">
              <a:solidFill>
                <a:srgbClr val="4A86E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20" name="Google Shape;520;p39"/>
          <p:cNvSpPr txBox="1"/>
          <p:nvPr>
            <p:ph type="title"/>
          </p:nvPr>
        </p:nvSpPr>
        <p:spPr>
          <a:xfrm>
            <a:off x="56675" y="111025"/>
            <a:ext cx="66558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Necesidad de un nuevo modelo no uniforme</a:t>
            </a:r>
            <a:endParaRPr/>
          </a:p>
        </p:txBody>
      </p:sp>
      <p:sp>
        <p:nvSpPr>
          <p:cNvPr id="521" name="Google Shape;521;p39"/>
          <p:cNvSpPr txBox="1"/>
          <p:nvPr/>
        </p:nvSpPr>
        <p:spPr>
          <a:xfrm>
            <a:off x="7656600" y="4686692"/>
            <a:ext cx="14874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b="1" sz="1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22" name="Google Shape;522;p39"/>
          <p:cNvSpPr txBox="1"/>
          <p:nvPr/>
        </p:nvSpPr>
        <p:spPr>
          <a:xfrm>
            <a:off x="722950" y="3382875"/>
            <a:ext cx="72297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1000"/>
              </a:spcAft>
              <a:buNone/>
            </a:pPr>
            <a:r>
              <a:rPr b="1" lang="es" sz="4500">
                <a:solidFill>
                  <a:srgbClr val="4A86E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ONTOGENIA MATEMÁTICA DEL NAUTILUS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523" name="Google Shape;523;p39"/>
          <p:cNvSpPr/>
          <p:nvPr/>
        </p:nvSpPr>
        <p:spPr>
          <a:xfrm>
            <a:off x="4058525" y="2927025"/>
            <a:ext cx="336900" cy="550500"/>
          </a:xfrm>
          <a:prstGeom prst="downArrow">
            <a:avLst>
              <a:gd fmla="val 50000" name="adj1"/>
              <a:gd fmla="val 50000" name="adj2"/>
            </a:avLst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0"/>
          <p:cNvSpPr txBox="1"/>
          <p:nvPr>
            <p:ph type="title"/>
          </p:nvPr>
        </p:nvSpPr>
        <p:spPr>
          <a:xfrm>
            <a:off x="56675" y="111025"/>
            <a:ext cx="66558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Próximamente en sus pantallas...</a:t>
            </a:r>
            <a:endParaRPr/>
          </a:p>
        </p:txBody>
      </p:sp>
      <p:sp>
        <p:nvSpPr>
          <p:cNvPr id="529" name="Google Shape;529;p40"/>
          <p:cNvSpPr txBox="1"/>
          <p:nvPr/>
        </p:nvSpPr>
        <p:spPr>
          <a:xfrm>
            <a:off x="702725" y="1057775"/>
            <a:ext cx="7229700" cy="30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s" sz="6000">
                <a:solidFill>
                  <a:srgbClr val="4A86E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ONTOGENIA MATEMÁTICA </a:t>
            </a:r>
            <a:endParaRPr b="1" sz="6000">
              <a:solidFill>
                <a:srgbClr val="4A86E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s" sz="6000">
                <a:solidFill>
                  <a:srgbClr val="4A86E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DEL NAUTILUS</a:t>
            </a:r>
            <a:endParaRPr sz="29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530" name="Google Shape;530;p40"/>
          <p:cNvSpPr txBox="1"/>
          <p:nvPr/>
        </p:nvSpPr>
        <p:spPr>
          <a:xfrm>
            <a:off x="7724775" y="4709600"/>
            <a:ext cx="138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Continuará...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5"/>
          <p:cNvSpPr txBox="1"/>
          <p:nvPr>
            <p:ph type="title"/>
          </p:nvPr>
        </p:nvSpPr>
        <p:spPr>
          <a:xfrm>
            <a:off x="56675" y="111025"/>
            <a:ext cx="66558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Perfil y sección media de la concha del Nautilus</a:t>
            </a:r>
            <a:endParaRPr/>
          </a:p>
        </p:txBody>
      </p:sp>
      <p:sp>
        <p:nvSpPr>
          <p:cNvPr id="218" name="Google Shape;218;p15"/>
          <p:cNvSpPr txBox="1"/>
          <p:nvPr>
            <p:ph idx="2" type="body"/>
          </p:nvPr>
        </p:nvSpPr>
        <p:spPr>
          <a:xfrm>
            <a:off x="4396125" y="928400"/>
            <a:ext cx="4244400" cy="3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"/>
              <a:t>Sección de una concha del Nautilus. Corte medio por un plano perpendicular al eje rotacional.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"/>
              <a:t>Se observan las cámaras de flotación separadas por los septos y la cámara final habitacional.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"/>
              <a:t>En la parte media de cada septo se ve el rastro del canal sifuncular.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"/>
              <a:t>En la parte central: el ombligo.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219" name="Google Shape;21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92525"/>
            <a:ext cx="4084791" cy="40985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5"/>
          <p:cNvSpPr txBox="1"/>
          <p:nvPr/>
        </p:nvSpPr>
        <p:spPr>
          <a:xfrm>
            <a:off x="7656600" y="4686692"/>
            <a:ext cx="14874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b="1" sz="1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"/>
          <p:cNvSpPr txBox="1"/>
          <p:nvPr>
            <p:ph type="title"/>
          </p:nvPr>
        </p:nvSpPr>
        <p:spPr>
          <a:xfrm>
            <a:off x="56675" y="111025"/>
            <a:ext cx="66558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Verticilos, cámaras y septos</a:t>
            </a:r>
            <a:endParaRPr/>
          </a:p>
        </p:txBody>
      </p:sp>
      <p:sp>
        <p:nvSpPr>
          <p:cNvPr id="226" name="Google Shape;226;p16"/>
          <p:cNvSpPr txBox="1"/>
          <p:nvPr>
            <p:ph idx="2" type="body"/>
          </p:nvPr>
        </p:nvSpPr>
        <p:spPr>
          <a:xfrm>
            <a:off x="4396125" y="1081075"/>
            <a:ext cx="4503000" cy="25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"/>
              <a:t>Ejemplar de unos 146 mm de diámetro.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"/>
              <a:t>32 cámaras distribuidas en: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▰"/>
            </a:pPr>
            <a:r>
              <a:rPr lang="es">
                <a:solidFill>
                  <a:srgbClr val="FF0000"/>
                </a:solidFill>
              </a:rPr>
              <a:t>Primer verticilo</a:t>
            </a:r>
            <a:r>
              <a:rPr lang="es"/>
              <a:t>: 8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▰"/>
            </a:pPr>
            <a:r>
              <a:rPr lang="es">
                <a:solidFill>
                  <a:srgbClr val="0000FF"/>
                </a:solidFill>
              </a:rPr>
              <a:t>Segundo verticilo</a:t>
            </a:r>
            <a:r>
              <a:rPr lang="es"/>
              <a:t>: 16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▰"/>
            </a:pPr>
            <a:r>
              <a:rPr lang="es">
                <a:solidFill>
                  <a:srgbClr val="FF00FF"/>
                </a:solidFill>
              </a:rPr>
              <a:t>Tercer verticilo</a:t>
            </a:r>
            <a:r>
              <a:rPr lang="es"/>
              <a:t>: 8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6"/>
          <p:cNvSpPr txBox="1"/>
          <p:nvPr/>
        </p:nvSpPr>
        <p:spPr>
          <a:xfrm>
            <a:off x="7656600" y="4686692"/>
            <a:ext cx="14874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b="1" sz="1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228" name="Google Shape;228;p16"/>
          <p:cNvGrpSpPr/>
          <p:nvPr/>
        </p:nvGrpSpPr>
        <p:grpSpPr>
          <a:xfrm>
            <a:off x="152393" y="883121"/>
            <a:ext cx="4181823" cy="4107606"/>
            <a:chOff x="152400" y="-2133975"/>
            <a:chExt cx="7101074" cy="7125075"/>
          </a:xfrm>
        </p:grpSpPr>
        <p:pic>
          <p:nvPicPr>
            <p:cNvPr id="229" name="Google Shape;229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-2133975"/>
              <a:ext cx="7101074" cy="7125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" name="Google Shape;230;p16"/>
            <p:cNvSpPr/>
            <p:nvPr/>
          </p:nvSpPr>
          <p:spPr>
            <a:xfrm>
              <a:off x="1388675" y="2824550"/>
              <a:ext cx="195300" cy="189000"/>
            </a:xfrm>
            <a:prstGeom prst="dodecagon">
              <a:avLst/>
            </a:prstGeom>
            <a:solidFill>
              <a:srgbClr val="FF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853475" y="2046675"/>
              <a:ext cx="195300" cy="189000"/>
            </a:xfrm>
            <a:prstGeom prst="dodecagon">
              <a:avLst/>
            </a:prstGeom>
            <a:solidFill>
              <a:srgbClr val="FF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658175" y="1167675"/>
              <a:ext cx="195300" cy="189000"/>
            </a:xfrm>
            <a:prstGeom prst="dodecagon">
              <a:avLst/>
            </a:prstGeom>
            <a:solidFill>
              <a:srgbClr val="FF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908875" y="295425"/>
              <a:ext cx="195300" cy="189000"/>
            </a:xfrm>
            <a:prstGeom prst="dodecagon">
              <a:avLst/>
            </a:prstGeom>
            <a:solidFill>
              <a:srgbClr val="FF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34" name="Google Shape;234;p16"/>
            <p:cNvSpPr/>
            <p:nvPr/>
          </p:nvSpPr>
          <p:spPr>
            <a:xfrm>
              <a:off x="1388675" y="-293700"/>
              <a:ext cx="195300" cy="189000"/>
            </a:xfrm>
            <a:prstGeom prst="dodecagon">
              <a:avLst/>
            </a:prstGeom>
            <a:solidFill>
              <a:srgbClr val="FF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35" name="Google Shape;235;p16"/>
            <p:cNvSpPr/>
            <p:nvPr/>
          </p:nvSpPr>
          <p:spPr>
            <a:xfrm>
              <a:off x="2069775" y="-640150"/>
              <a:ext cx="195300" cy="189000"/>
            </a:xfrm>
            <a:prstGeom prst="dodecagon">
              <a:avLst/>
            </a:prstGeom>
            <a:solidFill>
              <a:srgbClr val="FF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36" name="Google Shape;236;p16"/>
            <p:cNvSpPr/>
            <p:nvPr/>
          </p:nvSpPr>
          <p:spPr>
            <a:xfrm>
              <a:off x="2795175" y="-683250"/>
              <a:ext cx="195300" cy="189000"/>
            </a:xfrm>
            <a:prstGeom prst="dodecagon">
              <a:avLst/>
            </a:prstGeom>
            <a:solidFill>
              <a:srgbClr val="FF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37" name="Google Shape;237;p16"/>
            <p:cNvSpPr/>
            <p:nvPr/>
          </p:nvSpPr>
          <p:spPr>
            <a:xfrm>
              <a:off x="3400413" y="-451150"/>
              <a:ext cx="195300" cy="189000"/>
            </a:xfrm>
            <a:prstGeom prst="dodecagon">
              <a:avLst/>
            </a:prstGeom>
            <a:solidFill>
              <a:srgbClr val="FF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3825113" y="43100"/>
              <a:ext cx="195300" cy="189000"/>
            </a:xfrm>
            <a:prstGeom prst="dodecagon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39" name="Google Shape;239;p16"/>
            <p:cNvSpPr/>
            <p:nvPr/>
          </p:nvSpPr>
          <p:spPr>
            <a:xfrm>
              <a:off x="4020413" y="512350"/>
              <a:ext cx="195300" cy="189000"/>
            </a:xfrm>
            <a:prstGeom prst="dodecagon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40" name="Google Shape;240;p16"/>
            <p:cNvSpPr/>
            <p:nvPr/>
          </p:nvSpPr>
          <p:spPr>
            <a:xfrm>
              <a:off x="4020413" y="981600"/>
              <a:ext cx="195300" cy="189000"/>
            </a:xfrm>
            <a:prstGeom prst="dodecagon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3825113" y="1417125"/>
              <a:ext cx="195300" cy="189000"/>
            </a:xfrm>
            <a:prstGeom prst="dodecagon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3511163" y="1697575"/>
              <a:ext cx="195300" cy="189000"/>
            </a:xfrm>
            <a:prstGeom prst="dodecagon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3137738" y="1857675"/>
              <a:ext cx="195300" cy="189000"/>
            </a:xfrm>
            <a:prstGeom prst="dodecagon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44" name="Google Shape;244;p16"/>
            <p:cNvSpPr/>
            <p:nvPr/>
          </p:nvSpPr>
          <p:spPr>
            <a:xfrm>
              <a:off x="2795175" y="1879875"/>
              <a:ext cx="149400" cy="144600"/>
            </a:xfrm>
            <a:prstGeom prst="dodecagon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45" name="Google Shape;245;p16"/>
            <p:cNvSpPr/>
            <p:nvPr/>
          </p:nvSpPr>
          <p:spPr>
            <a:xfrm>
              <a:off x="2474250" y="1719775"/>
              <a:ext cx="149400" cy="144600"/>
            </a:xfrm>
            <a:prstGeom prst="dodecagon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2265075" y="1439325"/>
              <a:ext cx="149400" cy="144600"/>
            </a:xfrm>
            <a:prstGeom prst="dodecagon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47" name="Google Shape;247;p16"/>
            <p:cNvSpPr/>
            <p:nvPr/>
          </p:nvSpPr>
          <p:spPr>
            <a:xfrm>
              <a:off x="2152125" y="1167675"/>
              <a:ext cx="149400" cy="144600"/>
            </a:xfrm>
            <a:prstGeom prst="dodecagon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48" name="Google Shape;248;p16"/>
            <p:cNvSpPr/>
            <p:nvPr/>
          </p:nvSpPr>
          <p:spPr>
            <a:xfrm>
              <a:off x="2152125" y="837000"/>
              <a:ext cx="149400" cy="144600"/>
            </a:xfrm>
            <a:prstGeom prst="dodecagon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49" name="Google Shape;249;p16"/>
            <p:cNvSpPr/>
            <p:nvPr/>
          </p:nvSpPr>
          <p:spPr>
            <a:xfrm>
              <a:off x="2301525" y="597575"/>
              <a:ext cx="149400" cy="144600"/>
            </a:xfrm>
            <a:prstGeom prst="dodecagon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50" name="Google Shape;250;p16"/>
            <p:cNvSpPr/>
            <p:nvPr/>
          </p:nvSpPr>
          <p:spPr>
            <a:xfrm>
              <a:off x="2568850" y="419625"/>
              <a:ext cx="149400" cy="144600"/>
            </a:xfrm>
            <a:prstGeom prst="dodecagon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51" name="Google Shape;251;p16"/>
            <p:cNvSpPr/>
            <p:nvPr/>
          </p:nvSpPr>
          <p:spPr>
            <a:xfrm>
              <a:off x="2841075" y="419625"/>
              <a:ext cx="149400" cy="144600"/>
            </a:xfrm>
            <a:prstGeom prst="dodecagon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52" name="Google Shape;252;p16"/>
            <p:cNvSpPr/>
            <p:nvPr/>
          </p:nvSpPr>
          <p:spPr>
            <a:xfrm>
              <a:off x="3072850" y="484425"/>
              <a:ext cx="149400" cy="144600"/>
            </a:xfrm>
            <a:prstGeom prst="dodecagon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53" name="Google Shape;253;p16"/>
            <p:cNvSpPr/>
            <p:nvPr/>
          </p:nvSpPr>
          <p:spPr>
            <a:xfrm>
              <a:off x="3222250" y="692400"/>
              <a:ext cx="149400" cy="144600"/>
            </a:xfrm>
            <a:prstGeom prst="dodecagon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54" name="Google Shape;254;p16"/>
            <p:cNvSpPr/>
            <p:nvPr/>
          </p:nvSpPr>
          <p:spPr>
            <a:xfrm>
              <a:off x="3245800" y="954600"/>
              <a:ext cx="102300" cy="94500"/>
            </a:xfrm>
            <a:prstGeom prst="dodecagon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3184250" y="1133950"/>
              <a:ext cx="102300" cy="94500"/>
            </a:xfrm>
            <a:prstGeom prst="dodecagon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56" name="Google Shape;256;p16"/>
            <p:cNvSpPr/>
            <p:nvPr/>
          </p:nvSpPr>
          <p:spPr>
            <a:xfrm>
              <a:off x="2944575" y="1262175"/>
              <a:ext cx="102300" cy="94500"/>
            </a:xfrm>
            <a:prstGeom prst="dodecagon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57" name="Google Shape;257;p16"/>
            <p:cNvSpPr/>
            <p:nvPr/>
          </p:nvSpPr>
          <p:spPr>
            <a:xfrm>
              <a:off x="2718250" y="1133950"/>
              <a:ext cx="102300" cy="94500"/>
            </a:xfrm>
            <a:prstGeom prst="dodecagon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2692875" y="923775"/>
              <a:ext cx="102300" cy="94500"/>
            </a:xfrm>
            <a:prstGeom prst="dodecagon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59" name="Google Shape;259;p16"/>
            <p:cNvSpPr/>
            <p:nvPr/>
          </p:nvSpPr>
          <p:spPr>
            <a:xfrm>
              <a:off x="2795175" y="822075"/>
              <a:ext cx="48300" cy="54000"/>
            </a:xfrm>
            <a:prstGeom prst="dodecagon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60" name="Google Shape;260;p16"/>
            <p:cNvSpPr/>
            <p:nvPr/>
          </p:nvSpPr>
          <p:spPr>
            <a:xfrm>
              <a:off x="2891625" y="822075"/>
              <a:ext cx="48300" cy="54000"/>
            </a:xfrm>
            <a:prstGeom prst="dodecagon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261" name="Google Shape;261;p16"/>
            <p:cNvSpPr/>
            <p:nvPr/>
          </p:nvSpPr>
          <p:spPr>
            <a:xfrm>
              <a:off x="2988063" y="837000"/>
              <a:ext cx="48300" cy="54000"/>
            </a:xfrm>
            <a:prstGeom prst="dodecagon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lt1"/>
                </a:solidFill>
              </a:endParaRPr>
            </a:p>
          </p:txBody>
        </p:sp>
      </p:grpSp>
      <p:sp>
        <p:nvSpPr>
          <p:cNvPr id="262" name="Google Shape;262;p16"/>
          <p:cNvSpPr/>
          <p:nvPr/>
        </p:nvSpPr>
        <p:spPr>
          <a:xfrm>
            <a:off x="2824550" y="4705325"/>
            <a:ext cx="384300" cy="3507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6"/>
          <p:cNvSpPr/>
          <p:nvPr/>
        </p:nvSpPr>
        <p:spPr>
          <a:xfrm>
            <a:off x="4726875" y="3987800"/>
            <a:ext cx="384300" cy="3507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6"/>
          <p:cNvSpPr txBox="1"/>
          <p:nvPr/>
        </p:nvSpPr>
        <p:spPr>
          <a:xfrm>
            <a:off x="5243025" y="3963050"/>
            <a:ext cx="3777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A86E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Botón del r</a:t>
            </a:r>
            <a:r>
              <a:rPr b="1" lang="es">
                <a:solidFill>
                  <a:srgbClr val="4A86E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ecurso interactivo usado en la obtención de la imagen reflejada.</a:t>
            </a:r>
            <a:endParaRPr b="1">
              <a:solidFill>
                <a:srgbClr val="4A86E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65" name="Google Shape;265;p16"/>
          <p:cNvSpPr txBox="1"/>
          <p:nvPr/>
        </p:nvSpPr>
        <p:spPr>
          <a:xfrm>
            <a:off x="5495650" y="1531125"/>
            <a:ext cx="3493800" cy="2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Medida obtenida por comparativa con la aportada por</a:t>
            </a:r>
            <a:endParaRPr sz="120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1150" u="sng">
                <a:solidFill>
                  <a:schemeClr val="hlink"/>
                </a:solidFill>
                <a:highlight>
                  <a:srgbClr val="C7ECEE"/>
                </a:highlight>
                <a:hlinkClick r:id="rId4"/>
              </a:rPr>
              <a:t>Landman </a:t>
            </a:r>
            <a:r>
              <a:rPr i="1" lang="es" sz="1150" u="sng">
                <a:solidFill>
                  <a:schemeClr val="hlink"/>
                </a:solidFill>
                <a:highlight>
                  <a:srgbClr val="C7ECEE"/>
                </a:highlight>
                <a:hlinkClick r:id="rId5"/>
              </a:rPr>
              <a:t>et al. </a:t>
            </a:r>
            <a:r>
              <a:rPr lang="es" sz="1150" u="sng">
                <a:solidFill>
                  <a:schemeClr val="hlink"/>
                </a:solidFill>
                <a:highlight>
                  <a:srgbClr val="C7ECEE"/>
                </a:highlight>
                <a:hlinkClick r:id="rId6"/>
              </a:rPr>
              <a:t>(1989)</a:t>
            </a:r>
            <a:r>
              <a:rPr lang="es" sz="1150">
                <a:solidFill>
                  <a:schemeClr val="dk1"/>
                </a:solidFill>
                <a:highlight>
                  <a:srgbClr val="C7ECEE"/>
                </a:highlight>
              </a:rPr>
              <a:t> </a:t>
            </a:r>
            <a:r>
              <a:rPr lang="es" sz="12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para la fase de dos cámaras.</a:t>
            </a:r>
            <a:endParaRPr sz="1200">
              <a:solidFill>
                <a:srgbClr val="263248"/>
              </a:solidFill>
              <a:highlight>
                <a:schemeClr val="lt1"/>
              </a:highlight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"/>
          <p:cNvSpPr txBox="1"/>
          <p:nvPr>
            <p:ph type="title"/>
          </p:nvPr>
        </p:nvSpPr>
        <p:spPr>
          <a:xfrm>
            <a:off x="56675" y="111025"/>
            <a:ext cx="66558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 perfil de la concha es una espiral cordobesa </a:t>
            </a:r>
            <a:endParaRPr/>
          </a:p>
        </p:txBody>
      </p:sp>
      <p:sp>
        <p:nvSpPr>
          <p:cNvPr id="271" name="Google Shape;271;p17"/>
          <p:cNvSpPr txBox="1"/>
          <p:nvPr>
            <p:ph idx="2" type="body"/>
          </p:nvPr>
        </p:nvSpPr>
        <p:spPr>
          <a:xfrm>
            <a:off x="4572000" y="981000"/>
            <a:ext cx="4218600" cy="16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"/>
              <a:t>Durante todas sus etapas vitales el perfil de la concha del Nautilus es una </a:t>
            </a:r>
            <a:r>
              <a:rPr b="1" lang="es">
                <a:latin typeface="Roboto Condensed"/>
                <a:ea typeface="Roboto Condensed"/>
                <a:cs typeface="Roboto Condensed"/>
                <a:sym typeface="Roboto Condensed"/>
              </a:rPr>
              <a:t>espiral logarítmica cordobesa</a:t>
            </a:r>
            <a:r>
              <a:rPr lang="es"/>
              <a:t>: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272" name="Google Shape;27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92525"/>
            <a:ext cx="4084776" cy="409857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7"/>
          <p:cNvSpPr txBox="1"/>
          <p:nvPr/>
        </p:nvSpPr>
        <p:spPr>
          <a:xfrm>
            <a:off x="7656600" y="4686692"/>
            <a:ext cx="14874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b="1" sz="1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74" name="Google Shape;274;p17"/>
          <p:cNvSpPr/>
          <p:nvPr/>
        </p:nvSpPr>
        <p:spPr>
          <a:xfrm>
            <a:off x="2541425" y="4686700"/>
            <a:ext cx="256200" cy="3507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5" name="Google Shape;27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4376" y="4058713"/>
            <a:ext cx="20574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7"/>
          <p:cNvSpPr txBox="1"/>
          <p:nvPr/>
        </p:nvSpPr>
        <p:spPr>
          <a:xfrm>
            <a:off x="6712475" y="3551200"/>
            <a:ext cx="2244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base de la espiral logarítmica cordobesa</a:t>
            </a:r>
            <a:endParaRPr sz="9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77" name="Google Shape;277;p17"/>
          <p:cNvSpPr txBox="1"/>
          <p:nvPr/>
        </p:nvSpPr>
        <p:spPr>
          <a:xfrm>
            <a:off x="6712475" y="4096625"/>
            <a:ext cx="2244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número cordobés</a:t>
            </a:r>
            <a:endParaRPr sz="9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factor de crecimiento radial del Nautilus</a:t>
            </a:r>
            <a:endParaRPr sz="9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78" name="Google Shape;278;p17"/>
          <p:cNvSpPr txBox="1"/>
          <p:nvPr/>
        </p:nvSpPr>
        <p:spPr>
          <a:xfrm>
            <a:off x="4664850" y="2642125"/>
            <a:ext cx="4125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Para consultar por qué se denomina cordobesa consultar en: 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279" name="Google Shape;279;p17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85200" y="3000109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26675" y="2057400"/>
            <a:ext cx="971550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78875" y="3429000"/>
            <a:ext cx="1847850" cy="48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8"/>
          <p:cNvSpPr txBox="1"/>
          <p:nvPr>
            <p:ph type="title"/>
          </p:nvPr>
        </p:nvSpPr>
        <p:spPr>
          <a:xfrm>
            <a:off x="56675" y="111025"/>
            <a:ext cx="66558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 canal sifuncular es una espiral cordobesa </a:t>
            </a:r>
            <a:endParaRPr/>
          </a:p>
        </p:txBody>
      </p:sp>
      <p:sp>
        <p:nvSpPr>
          <p:cNvPr id="287" name="Google Shape;287;p18"/>
          <p:cNvSpPr txBox="1"/>
          <p:nvPr>
            <p:ph idx="2" type="body"/>
          </p:nvPr>
        </p:nvSpPr>
        <p:spPr>
          <a:xfrm>
            <a:off x="4396125" y="1080800"/>
            <a:ext cx="4677600" cy="347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"/>
              <a:t>El recorrido del sifúnculo es una </a:t>
            </a:r>
            <a:r>
              <a:rPr b="1" lang="es">
                <a:latin typeface="Roboto Condensed"/>
                <a:ea typeface="Roboto Condensed"/>
                <a:cs typeface="Roboto Condensed"/>
                <a:sym typeface="Roboto Condensed"/>
              </a:rPr>
              <a:t>espiral cordobesa</a:t>
            </a:r>
            <a:r>
              <a:rPr lang="es"/>
              <a:t>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s"/>
              <a:t>El sifúnculo es el </a:t>
            </a:r>
            <a:r>
              <a:rPr b="1" lang="es">
                <a:latin typeface="Roboto Condensed"/>
                <a:ea typeface="Roboto Condensed"/>
                <a:cs typeface="Roboto Condensed"/>
                <a:sym typeface="Roboto Condensed"/>
              </a:rPr>
              <a:t>eje medio del fragmacono</a:t>
            </a:r>
            <a:r>
              <a:rPr lang="es"/>
              <a:t> (espacio recorrido por el cuerpo del Nautilus o espacio comprendido entre la pared ventral y la dorsal).</a:t>
            </a:r>
            <a:endParaRPr/>
          </a:p>
        </p:txBody>
      </p:sp>
      <p:pic>
        <p:nvPicPr>
          <p:cNvPr id="288" name="Google Shape;2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92525"/>
            <a:ext cx="4091323" cy="4091323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8"/>
          <p:cNvSpPr txBox="1"/>
          <p:nvPr/>
        </p:nvSpPr>
        <p:spPr>
          <a:xfrm>
            <a:off x="7656600" y="4686692"/>
            <a:ext cx="14874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b="1" sz="1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0" name="Google Shape;290;p18"/>
          <p:cNvSpPr/>
          <p:nvPr/>
        </p:nvSpPr>
        <p:spPr>
          <a:xfrm>
            <a:off x="2312825" y="4686700"/>
            <a:ext cx="256200" cy="3507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Google Shape;29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1523" y="1883125"/>
            <a:ext cx="1190625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7323" y="2340325"/>
            <a:ext cx="2652403" cy="49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9"/>
          <p:cNvSpPr txBox="1"/>
          <p:nvPr>
            <p:ph type="title"/>
          </p:nvPr>
        </p:nvSpPr>
        <p:spPr>
          <a:xfrm>
            <a:off x="56675" y="111025"/>
            <a:ext cx="66558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Radios vectores con paso </a:t>
            </a:r>
            <a:r>
              <a:rPr b="0" lang="es"/>
              <a:t>𝝿</a:t>
            </a:r>
            <a:r>
              <a:rPr lang="es"/>
              <a:t>/8</a:t>
            </a:r>
            <a:endParaRPr/>
          </a:p>
        </p:txBody>
      </p:sp>
      <p:sp>
        <p:nvSpPr>
          <p:cNvPr id="298" name="Google Shape;298;p19"/>
          <p:cNvSpPr txBox="1"/>
          <p:nvPr>
            <p:ph idx="2" type="body"/>
          </p:nvPr>
        </p:nvSpPr>
        <p:spPr>
          <a:xfrm>
            <a:off x="4396125" y="1538000"/>
            <a:ext cx="4495500" cy="29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"/>
              <a:t>En el modelo uniforme las cámaras se ajustan a un paso radial de </a:t>
            </a:r>
            <a:r>
              <a:rPr lang="es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𝝿</a:t>
            </a:r>
            <a:r>
              <a:rPr b="1" lang="es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/8</a:t>
            </a:r>
            <a:r>
              <a:rPr lang="es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s"/>
              <a:t>que se corresponde con 16 cámaras por verticilo o vuelta.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00"/>
                </a:solidFill>
              </a:rPr>
              <a:t>En el primer verticilo no acontece esto. El modelo uniforme no refleja adecuadamente la etapa vital inicial  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299" name="Google Shape;2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92525"/>
            <a:ext cx="4084759" cy="409857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9"/>
          <p:cNvSpPr txBox="1"/>
          <p:nvPr/>
        </p:nvSpPr>
        <p:spPr>
          <a:xfrm>
            <a:off x="7656600" y="4686692"/>
            <a:ext cx="14874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b="1" sz="1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01" name="Google Shape;301;p19"/>
          <p:cNvSpPr/>
          <p:nvPr/>
        </p:nvSpPr>
        <p:spPr>
          <a:xfrm>
            <a:off x="1169825" y="4686700"/>
            <a:ext cx="256200" cy="3507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0"/>
          <p:cNvSpPr txBox="1"/>
          <p:nvPr>
            <p:ph type="title"/>
          </p:nvPr>
        </p:nvSpPr>
        <p:spPr>
          <a:xfrm>
            <a:off x="56675" y="111025"/>
            <a:ext cx="66558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Modelando los septos</a:t>
            </a:r>
            <a:r>
              <a:rPr lang="es"/>
              <a:t> </a:t>
            </a:r>
            <a:endParaRPr/>
          </a:p>
        </p:txBody>
      </p:sp>
      <p:sp>
        <p:nvSpPr>
          <p:cNvPr id="307" name="Google Shape;307;p20"/>
          <p:cNvSpPr txBox="1"/>
          <p:nvPr>
            <p:ph idx="2" type="body"/>
          </p:nvPr>
        </p:nvSpPr>
        <p:spPr>
          <a:xfrm>
            <a:off x="4369151" y="1328425"/>
            <a:ext cx="4563000" cy="27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"/>
              <a:t>Los septos son arcos de espirales cordobesas.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s"/>
              <a:t>Los polos de las espirales septales están en una espiral cordobesa.</a:t>
            </a:r>
            <a:endParaRPr/>
          </a:p>
        </p:txBody>
      </p:sp>
      <p:pic>
        <p:nvPicPr>
          <p:cNvPr id="308" name="Google Shape;3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750" y="1148000"/>
            <a:ext cx="4091324" cy="2894697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0"/>
          <p:cNvSpPr txBox="1"/>
          <p:nvPr/>
        </p:nvSpPr>
        <p:spPr>
          <a:xfrm>
            <a:off x="7656600" y="4686692"/>
            <a:ext cx="14874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b="1" sz="1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0" name="Google Shape;310;p20"/>
          <p:cNvSpPr txBox="1"/>
          <p:nvPr/>
        </p:nvSpPr>
        <p:spPr>
          <a:xfrm>
            <a:off x="166750" y="4139050"/>
            <a:ext cx="409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En el modelo uniforme se consideran 16 +16 +8= 40 cámaras. </a:t>
            </a:r>
            <a:endParaRPr sz="12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311" name="Google Shape;311;p20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4225" y="4450584"/>
            <a:ext cx="304800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1"/>
          <p:cNvSpPr txBox="1"/>
          <p:nvPr>
            <p:ph type="title"/>
          </p:nvPr>
        </p:nvSpPr>
        <p:spPr>
          <a:xfrm>
            <a:off x="56675" y="111025"/>
            <a:ext cx="66558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Los septos son arcos de espirales cordobesas</a:t>
            </a:r>
            <a:endParaRPr/>
          </a:p>
        </p:txBody>
      </p:sp>
      <p:sp>
        <p:nvSpPr>
          <p:cNvPr id="317" name="Google Shape;317;p21"/>
          <p:cNvSpPr txBox="1"/>
          <p:nvPr>
            <p:ph idx="2" type="body"/>
          </p:nvPr>
        </p:nvSpPr>
        <p:spPr>
          <a:xfrm>
            <a:off x="4449150" y="1538000"/>
            <a:ext cx="4584000" cy="27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1000"/>
              </a:spcAft>
              <a:buNone/>
            </a:pPr>
            <a:r>
              <a:rPr lang="es"/>
              <a:t>Los septos son arcos de espirales cordobesas</a:t>
            </a:r>
            <a:endParaRPr/>
          </a:p>
        </p:txBody>
      </p:sp>
      <p:pic>
        <p:nvPicPr>
          <p:cNvPr id="318" name="Google Shape;3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92525"/>
            <a:ext cx="4080196" cy="409857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1"/>
          <p:cNvSpPr txBox="1"/>
          <p:nvPr/>
        </p:nvSpPr>
        <p:spPr>
          <a:xfrm>
            <a:off x="7656600" y="4686692"/>
            <a:ext cx="14874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b="1" sz="1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20" name="Google Shape;320;p21"/>
          <p:cNvSpPr/>
          <p:nvPr/>
        </p:nvSpPr>
        <p:spPr>
          <a:xfrm>
            <a:off x="1654625" y="4686700"/>
            <a:ext cx="256200" cy="3507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1"/>
          <p:cNvSpPr/>
          <p:nvPr/>
        </p:nvSpPr>
        <p:spPr>
          <a:xfrm>
            <a:off x="1398425" y="4686700"/>
            <a:ext cx="256200" cy="3507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21"/>
          <p:cNvSpPr/>
          <p:nvPr/>
        </p:nvSpPr>
        <p:spPr>
          <a:xfrm>
            <a:off x="2084225" y="4686700"/>
            <a:ext cx="256200" cy="350700"/>
          </a:xfrm>
          <a:prstGeom prst="snip2Same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3" name="Google Shape;32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1488" y="2762250"/>
            <a:ext cx="4848225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