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p:regular r:id="rId50"/>
      <p:bold r:id="rId51"/>
      <p:italic r:id="rId52"/>
      <p:boldItalic r:id="rId53"/>
    </p:embeddedFont>
    <p:embeddedFont>
      <p:font typeface="Arvo"/>
      <p:regular r:id="rId54"/>
      <p:bold r:id="rId55"/>
      <p:italic r:id="rId56"/>
      <p:boldItalic r:id="rId57"/>
    </p:embeddedFont>
    <p:embeddedFont>
      <p:font typeface="Roboto Condensed"/>
      <p:regular r:id="rId58"/>
      <p:bold r:id="rId59"/>
      <p:italic r:id="rId60"/>
      <p:boldItalic r:id="rId61"/>
    </p:embeddedFont>
    <p:embeddedFont>
      <p:font typeface="Roboto Condensed Light"/>
      <p:regular r:id="rId62"/>
      <p:bold r:id="rId63"/>
      <p:italic r:id="rId64"/>
      <p:boldItalic r:id="rId65"/>
    </p:embeddedFont>
    <p:embeddedFont>
      <p:font typeface="Book Antiqua"/>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CondensedLight-regular.fntdata"/><Relationship Id="rId61" Type="http://schemas.openxmlformats.org/officeDocument/2006/relationships/font" Target="fonts/RobotoCondensed-boldItalic.fntdata"/><Relationship Id="rId20" Type="http://schemas.openxmlformats.org/officeDocument/2006/relationships/slide" Target="slides/slide15.xml"/><Relationship Id="rId64" Type="http://schemas.openxmlformats.org/officeDocument/2006/relationships/font" Target="fonts/RobotoCondensedLight-italic.fntdata"/><Relationship Id="rId63" Type="http://schemas.openxmlformats.org/officeDocument/2006/relationships/font" Target="fonts/RobotoCondensedLight-bold.fntdata"/><Relationship Id="rId22" Type="http://schemas.openxmlformats.org/officeDocument/2006/relationships/slide" Target="slides/slide17.xml"/><Relationship Id="rId66" Type="http://schemas.openxmlformats.org/officeDocument/2006/relationships/font" Target="fonts/BookAntiqua-regular.fntdata"/><Relationship Id="rId21" Type="http://schemas.openxmlformats.org/officeDocument/2006/relationships/slide" Target="slides/slide16.xml"/><Relationship Id="rId65" Type="http://schemas.openxmlformats.org/officeDocument/2006/relationships/font" Target="fonts/RobotoCondensedLight-boldItalic.fntdata"/><Relationship Id="rId24" Type="http://schemas.openxmlformats.org/officeDocument/2006/relationships/slide" Target="slides/slide19.xml"/><Relationship Id="rId68" Type="http://schemas.openxmlformats.org/officeDocument/2006/relationships/font" Target="fonts/BookAntiqua-italic.fntdata"/><Relationship Id="rId23" Type="http://schemas.openxmlformats.org/officeDocument/2006/relationships/slide" Target="slides/slide18.xml"/><Relationship Id="rId67" Type="http://schemas.openxmlformats.org/officeDocument/2006/relationships/font" Target="fonts/BookAntiqua-bold.fntdata"/><Relationship Id="rId60" Type="http://schemas.openxmlformats.org/officeDocument/2006/relationships/font" Target="fonts/RobotoCondensed-italic.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BookAntiqua-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55" Type="http://schemas.openxmlformats.org/officeDocument/2006/relationships/font" Target="fonts/Arvo-bold.fntdata"/><Relationship Id="rId10" Type="http://schemas.openxmlformats.org/officeDocument/2006/relationships/slide" Target="slides/slide5.xml"/><Relationship Id="rId54" Type="http://schemas.openxmlformats.org/officeDocument/2006/relationships/font" Target="fonts/Arvo-regular.fntdata"/><Relationship Id="rId13" Type="http://schemas.openxmlformats.org/officeDocument/2006/relationships/slide" Target="slides/slide8.xml"/><Relationship Id="rId57" Type="http://schemas.openxmlformats.org/officeDocument/2006/relationships/font" Target="fonts/Arvo-boldItalic.fntdata"/><Relationship Id="rId12" Type="http://schemas.openxmlformats.org/officeDocument/2006/relationships/slide" Target="slides/slide7.xml"/><Relationship Id="rId56" Type="http://schemas.openxmlformats.org/officeDocument/2006/relationships/font" Target="fonts/Arvo-italic.fntdata"/><Relationship Id="rId15" Type="http://schemas.openxmlformats.org/officeDocument/2006/relationships/slide" Target="slides/slide10.xml"/><Relationship Id="rId59" Type="http://schemas.openxmlformats.org/officeDocument/2006/relationships/font" Target="fonts/RobotoCondensed-bold.fntdata"/><Relationship Id="rId14" Type="http://schemas.openxmlformats.org/officeDocument/2006/relationships/slide" Target="slides/slide9.xml"/><Relationship Id="rId58" Type="http://schemas.openxmlformats.org/officeDocument/2006/relationships/font" Target="fonts/RobotoCondensed-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38bb6fd6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38bb6fd6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4d6f25095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4d6f25095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25d27bc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525d27bc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4d6f25095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4d6f25095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0f2bc1d7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50f2bc1d7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32c45a546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32c45a546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2278b9b4d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2278b9b4d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c2b5655a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5c2b5655a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c2b5655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5c2b5655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5c2b5655a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5c2b5655a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886ef8a5d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886ef8a5d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4c9f596ca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4c9f596ca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9674ed73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9674ed73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4c9f596ca7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4c9f596ca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4c9f596ca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4c9f596ca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4f3c04612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4f3c04612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4f3c04612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24f3c04612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4e9eaadde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4e9eaadde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886ef8a5d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2886ef8a5d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4c9f596ca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4c9f596ca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9674ed734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9674ed734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9674ed734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9674ed734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4c9f596ca7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4c9f596ca7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9674ed734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9674ed734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9674ed734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9674ed734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9674ed734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9674ed734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9674ed734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9674ed734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9674ed734c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9674ed734c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9f393dbca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9f393dbca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9f393dbca5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9f393dbca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a41ea6f7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a41ea6f7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a41ea6f7e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a41ea6f7e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97357f62f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97357f62f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4d6f25095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4d6f25095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97357f62f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297357f62f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4d6f25095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4d6f250951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674ed734c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29674ed734c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97357f62f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297357f62f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4d6f25095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4d6f25095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50f2bc1d73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50f2bc1d73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0f2bc1d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50f2bc1d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02907470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02907470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4d6f25095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4d6f25095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0f2bc1d73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50f2bc1d73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4" name="Google Shape;14;p2"/>
          <p:cNvGrpSpPr/>
          <p:nvPr/>
        </p:nvGrpSpPr>
        <p:grpSpPr>
          <a:xfrm flipH="1" rot="10800000">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 name="Google Shape;22;p2"/>
          <p:cNvSpPr txBox="1"/>
          <p:nvPr>
            <p:ph type="ctrTitle"/>
          </p:nvPr>
        </p:nvSpPr>
        <p:spPr>
          <a:xfrm>
            <a:off x="685800" y="1090750"/>
            <a:ext cx="5367900" cy="2961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80" name="Shape 180"/>
        <p:cNvGrpSpPr/>
        <p:nvPr/>
      </p:nvGrpSpPr>
      <p:grpSpPr>
        <a:xfrm>
          <a:off x="0" y="0"/>
          <a:ext cx="0" cy="0"/>
          <a:chOff x="0" y="0"/>
          <a:chExt cx="0" cy="0"/>
        </a:xfrm>
      </p:grpSpPr>
      <p:sp>
        <p:nvSpPr>
          <p:cNvPr id="181" name="Google Shape;181;p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2" name="Google Shape;182;p11"/>
          <p:cNvSpPr txBox="1"/>
          <p:nvPr>
            <p:ph idx="1" type="subTitle"/>
          </p:nvPr>
        </p:nvSpPr>
        <p:spPr>
          <a:xfrm>
            <a:off x="311700" y="2834125"/>
            <a:ext cx="8520600" cy="792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48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36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83" name="Google Shape;18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84" name="Shape 184"/>
        <p:cNvGrpSpPr/>
        <p:nvPr/>
      </p:nvGrpSpPr>
      <p:grpSpPr>
        <a:xfrm>
          <a:off x="0" y="0"/>
          <a:ext cx="0" cy="0"/>
          <a:chOff x="0" y="0"/>
          <a:chExt cx="0" cy="0"/>
        </a:xfrm>
      </p:grpSpPr>
      <p:sp>
        <p:nvSpPr>
          <p:cNvPr id="185" name="Google Shape;185;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6" name="Google Shape;186;p12"/>
          <p:cNvSpPr txBox="1"/>
          <p:nvPr>
            <p:ph idx="1" type="subTitle"/>
          </p:nvPr>
        </p:nvSpPr>
        <p:spPr>
          <a:xfrm>
            <a:off x="311700" y="2834125"/>
            <a:ext cx="8520600" cy="792600"/>
          </a:xfrm>
          <a:prstGeom prst="rect">
            <a:avLst/>
          </a:prstGeom>
        </p:spPr>
        <p:txBody>
          <a:bodyPr anchorCtr="0" anchor="ctr"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480"/>
              </a:spcBef>
              <a:spcAft>
                <a:spcPts val="0"/>
              </a:spcAft>
              <a:buSzPts val="2800"/>
              <a:buNone/>
              <a:defRPr sz="2800"/>
            </a:lvl2pPr>
            <a:lvl3pPr lvl="2" rtl="0" algn="ctr">
              <a:lnSpc>
                <a:spcPct val="100000"/>
              </a:lnSpc>
              <a:spcBef>
                <a:spcPts val="480"/>
              </a:spcBef>
              <a:spcAft>
                <a:spcPts val="0"/>
              </a:spcAft>
              <a:buSzPts val="2800"/>
              <a:buNone/>
              <a:defRPr sz="2800"/>
            </a:lvl3pPr>
            <a:lvl4pPr lvl="3" rtl="0" algn="ctr">
              <a:lnSpc>
                <a:spcPct val="100000"/>
              </a:lnSpc>
              <a:spcBef>
                <a:spcPts val="360"/>
              </a:spcBef>
              <a:spcAft>
                <a:spcPts val="0"/>
              </a:spcAft>
              <a:buSzPts val="2800"/>
              <a:buNone/>
              <a:defRPr sz="2800"/>
            </a:lvl4pPr>
            <a:lvl5pPr lvl="4" rtl="0" algn="ctr">
              <a:lnSpc>
                <a:spcPct val="100000"/>
              </a:lnSpc>
              <a:spcBef>
                <a:spcPts val="36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360"/>
              </a:spcBef>
              <a:spcAft>
                <a:spcPts val="0"/>
              </a:spcAft>
              <a:buSzPts val="2800"/>
              <a:buNone/>
              <a:defRPr sz="2800"/>
            </a:lvl7pPr>
            <a:lvl8pPr lvl="7" rtl="0" algn="ctr">
              <a:lnSpc>
                <a:spcPct val="100000"/>
              </a:lnSpc>
              <a:spcBef>
                <a:spcPts val="360"/>
              </a:spcBef>
              <a:spcAft>
                <a:spcPts val="0"/>
              </a:spcAft>
              <a:buSzPts val="2800"/>
              <a:buNone/>
              <a:defRPr sz="2800"/>
            </a:lvl8pPr>
            <a:lvl9pPr lvl="8" rtl="0" algn="ctr">
              <a:lnSpc>
                <a:spcPct val="100000"/>
              </a:lnSpc>
              <a:spcBef>
                <a:spcPts val="360"/>
              </a:spcBef>
              <a:spcAft>
                <a:spcPts val="0"/>
              </a:spcAft>
              <a:buSzPts val="2800"/>
              <a:buNone/>
              <a:defRPr sz="2800"/>
            </a:lvl9pPr>
          </a:lstStyle>
          <a:p/>
        </p:txBody>
      </p:sp>
      <p:sp>
        <p:nvSpPr>
          <p:cNvPr id="187" name="Google Shape;18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23" name="Shape 23"/>
        <p:cNvGrpSpPr/>
        <p:nvPr/>
      </p:nvGrpSpPr>
      <p:grpSpPr>
        <a:xfrm>
          <a:off x="0" y="0"/>
          <a:ext cx="0" cy="0"/>
          <a:chOff x="0" y="0"/>
          <a:chExt cx="0" cy="0"/>
        </a:xfrm>
      </p:grpSpPr>
      <p:sp>
        <p:nvSpPr>
          <p:cNvPr id="24" name="Google Shape;24;p3"/>
          <p:cNvSpPr/>
          <p:nvPr/>
        </p:nvSpPr>
        <p:spPr>
          <a:xfrm>
            <a:off x="5697214" y="2635519"/>
            <a:ext cx="889200" cy="296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25" name="Google Shape;25;p3"/>
          <p:cNvGrpSpPr/>
          <p:nvPr/>
        </p:nvGrpSpPr>
        <p:grpSpPr>
          <a:xfrm>
            <a:off x="0" y="-7088"/>
            <a:ext cx="8661398" cy="5150588"/>
            <a:chOff x="0" y="-7088"/>
            <a:chExt cx="8661398" cy="5150588"/>
          </a:xfrm>
        </p:grpSpPr>
        <p:sp>
          <p:nvSpPr>
            <p:cNvPr id="26" name="Google Shape;26;p3"/>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28" name="Google Shape;28;p3"/>
          <p:cNvGrpSpPr/>
          <p:nvPr/>
        </p:nvGrpSpPr>
        <p:grpSpPr>
          <a:xfrm flipH="1" rot="10800000">
            <a:off x="-2" y="2924826"/>
            <a:ext cx="6589087" cy="2027268"/>
            <a:chOff x="-9894852" y="-4493254"/>
            <a:chExt cx="21200407" cy="6522740"/>
          </a:xfrm>
        </p:grpSpPr>
        <p:sp>
          <p:nvSpPr>
            <p:cNvPr id="29" name="Google Shape;29;p3"/>
            <p:cNvSpPr/>
            <p:nvPr/>
          </p:nvSpPr>
          <p:spPr>
            <a:xfrm>
              <a:off x="-9894852" y="-4493114"/>
              <a:ext cx="146853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30" name="Google Shape;30;p3"/>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31" name="Google Shape;31;p3"/>
          <p:cNvSpPr txBox="1"/>
          <p:nvPr>
            <p:ph type="ctrTitle"/>
          </p:nvPr>
        </p:nvSpPr>
        <p:spPr>
          <a:xfrm>
            <a:off x="463525" y="2871148"/>
            <a:ext cx="40944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2" name="Google Shape;32;p3"/>
          <p:cNvSpPr txBox="1"/>
          <p:nvPr>
            <p:ph idx="1" type="subTitle"/>
          </p:nvPr>
        </p:nvSpPr>
        <p:spPr>
          <a:xfrm>
            <a:off x="463525" y="3975449"/>
            <a:ext cx="4094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9800"/>
              </a:buClr>
              <a:buSzPts val="2000"/>
              <a:buNone/>
              <a:defRPr sz="2000">
                <a:solidFill>
                  <a:srgbClr val="FF9800"/>
                </a:solidFill>
              </a:defRPr>
            </a:lvl1pPr>
            <a:lvl2pPr lvl="1" rtl="0">
              <a:spcBef>
                <a:spcPts val="1000"/>
              </a:spcBef>
              <a:spcAft>
                <a:spcPts val="0"/>
              </a:spcAft>
              <a:buClr>
                <a:srgbClr val="FF9800"/>
              </a:buClr>
              <a:buSzPts val="2000"/>
              <a:buNone/>
              <a:defRPr sz="2000">
                <a:solidFill>
                  <a:srgbClr val="FF9800"/>
                </a:solidFill>
              </a:defRPr>
            </a:lvl2pPr>
            <a:lvl3pPr lvl="2" rtl="0">
              <a:spcBef>
                <a:spcPts val="1000"/>
              </a:spcBef>
              <a:spcAft>
                <a:spcPts val="0"/>
              </a:spcAft>
              <a:buClr>
                <a:srgbClr val="FF9800"/>
              </a:buClr>
              <a:buSzPts val="2000"/>
              <a:buNone/>
              <a:defRPr sz="2000">
                <a:solidFill>
                  <a:srgbClr val="FF9800"/>
                </a:solidFill>
              </a:defRPr>
            </a:lvl3pPr>
            <a:lvl4pPr lvl="3" rtl="0">
              <a:spcBef>
                <a:spcPts val="1000"/>
              </a:spcBef>
              <a:spcAft>
                <a:spcPts val="0"/>
              </a:spcAft>
              <a:buClr>
                <a:srgbClr val="FF9800"/>
              </a:buClr>
              <a:buSzPts val="2000"/>
              <a:buNone/>
              <a:defRPr sz="2000">
                <a:solidFill>
                  <a:srgbClr val="FF9800"/>
                </a:solidFill>
              </a:defRPr>
            </a:lvl4pPr>
            <a:lvl5pPr lvl="4" rtl="0">
              <a:spcBef>
                <a:spcPts val="1000"/>
              </a:spcBef>
              <a:spcAft>
                <a:spcPts val="0"/>
              </a:spcAft>
              <a:buClr>
                <a:srgbClr val="FF9800"/>
              </a:buClr>
              <a:buSzPts val="2000"/>
              <a:buNone/>
              <a:defRPr sz="2000">
                <a:solidFill>
                  <a:srgbClr val="FF9800"/>
                </a:solidFill>
              </a:defRPr>
            </a:lvl5pPr>
            <a:lvl6pPr lvl="5" rtl="0">
              <a:spcBef>
                <a:spcPts val="1000"/>
              </a:spcBef>
              <a:spcAft>
                <a:spcPts val="0"/>
              </a:spcAft>
              <a:buClr>
                <a:srgbClr val="FF9800"/>
              </a:buClr>
              <a:buSzPts val="2000"/>
              <a:buNone/>
              <a:defRPr sz="2000">
                <a:solidFill>
                  <a:srgbClr val="FF9800"/>
                </a:solidFill>
              </a:defRPr>
            </a:lvl6pPr>
            <a:lvl7pPr lvl="6" rtl="0">
              <a:spcBef>
                <a:spcPts val="1000"/>
              </a:spcBef>
              <a:spcAft>
                <a:spcPts val="0"/>
              </a:spcAft>
              <a:buClr>
                <a:srgbClr val="FF9800"/>
              </a:buClr>
              <a:buSzPts val="2000"/>
              <a:buNone/>
              <a:defRPr sz="2000">
                <a:solidFill>
                  <a:srgbClr val="FF9800"/>
                </a:solidFill>
              </a:defRPr>
            </a:lvl7pPr>
            <a:lvl8pPr lvl="7" rtl="0">
              <a:spcBef>
                <a:spcPts val="1000"/>
              </a:spcBef>
              <a:spcAft>
                <a:spcPts val="0"/>
              </a:spcAft>
              <a:buClr>
                <a:srgbClr val="FF9800"/>
              </a:buClr>
              <a:buSzPts val="2000"/>
              <a:buNone/>
              <a:defRPr sz="2000">
                <a:solidFill>
                  <a:srgbClr val="FF9800"/>
                </a:solidFill>
              </a:defRPr>
            </a:lvl8pPr>
            <a:lvl9pPr lvl="8" rtl="0">
              <a:spcBef>
                <a:spcPts val="1000"/>
              </a:spcBef>
              <a:spcAft>
                <a:spcPts val="1000"/>
              </a:spcAft>
              <a:buClr>
                <a:srgbClr val="FF9800"/>
              </a:buClr>
              <a:buSzPts val="2000"/>
              <a:buNone/>
              <a:defRPr sz="2000">
                <a:solidFill>
                  <a:srgbClr val="FF9800"/>
                </a:solidFill>
              </a:defRPr>
            </a:lvl9pPr>
          </a:lstStyle>
          <a:p/>
        </p:txBody>
      </p:sp>
      <p:grpSp>
        <p:nvGrpSpPr>
          <p:cNvPr id="33" name="Google Shape;33;p3"/>
          <p:cNvGrpSpPr/>
          <p:nvPr/>
        </p:nvGrpSpPr>
        <p:grpSpPr>
          <a:xfrm>
            <a:off x="6946895" y="4693666"/>
            <a:ext cx="2202830" cy="449902"/>
            <a:chOff x="5575242" y="4472723"/>
            <a:chExt cx="2202830" cy="670795"/>
          </a:xfrm>
        </p:grpSpPr>
        <p:sp>
          <p:nvSpPr>
            <p:cNvPr id="34" name="Google Shape;34;p3"/>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3"/>
            <p:cNvGrpSpPr/>
            <p:nvPr/>
          </p:nvGrpSpPr>
          <p:grpSpPr>
            <a:xfrm flipH="1">
              <a:off x="5734850" y="4472723"/>
              <a:ext cx="2040837" cy="670795"/>
              <a:chOff x="1297954" y="330075"/>
              <a:chExt cx="5169293" cy="1699506"/>
            </a:xfrm>
          </p:grpSpPr>
          <p:sp>
            <p:nvSpPr>
              <p:cNvPr id="36" name="Google Shape;36;p3"/>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 name="Google Shape;38;p3"/>
            <p:cNvGrpSpPr/>
            <p:nvPr/>
          </p:nvGrpSpPr>
          <p:grpSpPr>
            <a:xfrm flipH="1">
              <a:off x="5578209" y="4646738"/>
              <a:ext cx="2199863" cy="304563"/>
              <a:chOff x="-5827153" y="330075"/>
              <a:chExt cx="12276019" cy="1699569"/>
            </a:xfrm>
          </p:grpSpPr>
          <p:sp>
            <p:nvSpPr>
              <p:cNvPr id="39" name="Google Shape;39;p3"/>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 name="Google Shape;41;p3"/>
          <p:cNvSpPr txBox="1"/>
          <p:nvPr>
            <p:ph idx="12" type="sldNum"/>
          </p:nvPr>
        </p:nvSpPr>
        <p:spPr>
          <a:xfrm>
            <a:off x="7656600" y="4760825"/>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42" name="Shape 42"/>
        <p:cNvGrpSpPr/>
        <p:nvPr/>
      </p:nvGrpSpPr>
      <p:grpSpPr>
        <a:xfrm>
          <a:off x="0" y="0"/>
          <a:ext cx="0" cy="0"/>
          <a:chOff x="0" y="0"/>
          <a:chExt cx="0" cy="0"/>
        </a:xfrm>
      </p:grpSpPr>
      <p:sp>
        <p:nvSpPr>
          <p:cNvPr id="43" name="Google Shape;43;p4"/>
          <p:cNvSpPr/>
          <p:nvPr/>
        </p:nvSpPr>
        <p:spPr>
          <a:xfrm>
            <a:off x="7544483" y="657775"/>
            <a:ext cx="1299300" cy="4329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44" name="Google Shape;44;p4"/>
          <p:cNvGrpSpPr/>
          <p:nvPr/>
        </p:nvGrpSpPr>
        <p:grpSpPr>
          <a:xfrm>
            <a:off x="0" y="-7088"/>
            <a:ext cx="8661398" cy="5150588"/>
            <a:chOff x="0" y="-7088"/>
            <a:chExt cx="8661398" cy="5150588"/>
          </a:xfrm>
        </p:grpSpPr>
        <p:sp>
          <p:nvSpPr>
            <p:cNvPr id="45" name="Google Shape;45;p4"/>
            <p:cNvSpPr/>
            <p:nvPr/>
          </p:nvSpPr>
          <p:spPr>
            <a:xfrm>
              <a:off x="0" y="0"/>
              <a:ext cx="3525000" cy="5143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flipH="1" rot="10800000">
              <a:off x="3517898" y="-7088"/>
              <a:ext cx="5143500" cy="5143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47" name="Google Shape;47;p4"/>
          <p:cNvGrpSpPr/>
          <p:nvPr/>
        </p:nvGrpSpPr>
        <p:grpSpPr>
          <a:xfrm flipH="1" rot="10800000">
            <a:off x="1" y="1090763"/>
            <a:ext cx="8847502" cy="2961975"/>
            <a:chOff x="-8178042" y="-4493254"/>
            <a:chExt cx="19483598" cy="6522736"/>
          </a:xfrm>
        </p:grpSpPr>
        <p:sp>
          <p:nvSpPr>
            <p:cNvPr id="48" name="Google Shape;48;p4"/>
            <p:cNvSpPr/>
            <p:nvPr/>
          </p:nvSpPr>
          <p:spPr>
            <a:xfrm>
              <a:off x="-8178042" y="-4493118"/>
              <a:ext cx="12968400" cy="65226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49" name="Google Shape;49;p4"/>
            <p:cNvSpPr/>
            <p:nvPr/>
          </p:nvSpPr>
          <p:spPr>
            <a:xfrm>
              <a:off x="4782955" y="-4493254"/>
              <a:ext cx="6522600" cy="65226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sp>
        <p:nvSpPr>
          <p:cNvPr id="50" name="Google Shape;50;p4"/>
          <p:cNvSpPr txBox="1"/>
          <p:nvPr>
            <p:ph idx="1" type="body"/>
          </p:nvPr>
        </p:nvSpPr>
        <p:spPr>
          <a:xfrm>
            <a:off x="829775" y="1202000"/>
            <a:ext cx="5090700" cy="27450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Clr>
                <a:srgbClr val="FFFFFF"/>
              </a:buClr>
              <a:buSzPts val="3000"/>
              <a:buChar char="▰"/>
              <a:defRPr i="1" sz="3000">
                <a:solidFill>
                  <a:srgbClr val="FFFFFF"/>
                </a:solidFill>
              </a:defRPr>
            </a:lvl1pPr>
            <a:lvl2pPr indent="-419100" lvl="1" marL="914400" rtl="0">
              <a:spcBef>
                <a:spcPts val="480"/>
              </a:spcBef>
              <a:spcAft>
                <a:spcPts val="0"/>
              </a:spcAft>
              <a:buClr>
                <a:srgbClr val="FFFFFF"/>
              </a:buClr>
              <a:buSzPts val="3000"/>
              <a:buChar char="▻"/>
              <a:defRPr i="1" sz="3000">
                <a:solidFill>
                  <a:srgbClr val="FFFFFF"/>
                </a:solidFill>
              </a:defRPr>
            </a:lvl2pPr>
            <a:lvl3pPr indent="-419100" lvl="2" marL="1371600" rtl="0">
              <a:spcBef>
                <a:spcPts val="480"/>
              </a:spcBef>
              <a:spcAft>
                <a:spcPts val="0"/>
              </a:spcAft>
              <a:buClr>
                <a:srgbClr val="FFFFFF"/>
              </a:buClr>
              <a:buSzPts val="3000"/>
              <a:buChar char="▻"/>
              <a:defRPr i="1" sz="3000">
                <a:solidFill>
                  <a:srgbClr val="FFFFFF"/>
                </a:solidFill>
              </a:defRPr>
            </a:lvl3pPr>
            <a:lvl4pPr indent="-419100" lvl="3" marL="1828800" rtl="0">
              <a:spcBef>
                <a:spcPts val="360"/>
              </a:spcBef>
              <a:spcAft>
                <a:spcPts val="0"/>
              </a:spcAft>
              <a:buClr>
                <a:srgbClr val="FFFFFF"/>
              </a:buClr>
              <a:buSzPts val="3000"/>
              <a:buChar char="▻"/>
              <a:defRPr i="1" sz="3000">
                <a:solidFill>
                  <a:srgbClr val="FFFFFF"/>
                </a:solidFill>
              </a:defRPr>
            </a:lvl4pPr>
            <a:lvl5pPr indent="-419100" lvl="4" marL="2286000" rtl="0">
              <a:spcBef>
                <a:spcPts val="360"/>
              </a:spcBef>
              <a:spcAft>
                <a:spcPts val="0"/>
              </a:spcAft>
              <a:buClr>
                <a:srgbClr val="FFFFFF"/>
              </a:buClr>
              <a:buSzPts val="3000"/>
              <a:buChar char="▻"/>
              <a:defRPr i="1" sz="3000">
                <a:solidFill>
                  <a:srgbClr val="FFFFFF"/>
                </a:solidFill>
              </a:defRPr>
            </a:lvl5pPr>
            <a:lvl6pPr indent="-419100" lvl="5" marL="2743200" rtl="0">
              <a:spcBef>
                <a:spcPts val="360"/>
              </a:spcBef>
              <a:spcAft>
                <a:spcPts val="0"/>
              </a:spcAft>
              <a:buClr>
                <a:srgbClr val="FFFFFF"/>
              </a:buClr>
              <a:buSzPts val="3000"/>
              <a:buChar char="▻"/>
              <a:defRPr i="1" sz="3000">
                <a:solidFill>
                  <a:srgbClr val="FFFFFF"/>
                </a:solidFill>
              </a:defRPr>
            </a:lvl6pPr>
            <a:lvl7pPr indent="-419100" lvl="6" marL="3200400" rtl="0">
              <a:spcBef>
                <a:spcPts val="360"/>
              </a:spcBef>
              <a:spcAft>
                <a:spcPts val="0"/>
              </a:spcAft>
              <a:buClr>
                <a:srgbClr val="FFFFFF"/>
              </a:buClr>
              <a:buSzPts val="3000"/>
              <a:buChar char="▻"/>
              <a:defRPr i="1" sz="3000">
                <a:solidFill>
                  <a:srgbClr val="FFFFFF"/>
                </a:solidFill>
              </a:defRPr>
            </a:lvl7pPr>
            <a:lvl8pPr indent="-419100" lvl="7" marL="3657600" rtl="0">
              <a:spcBef>
                <a:spcPts val="360"/>
              </a:spcBef>
              <a:spcAft>
                <a:spcPts val="0"/>
              </a:spcAft>
              <a:buClr>
                <a:srgbClr val="FFFFFF"/>
              </a:buClr>
              <a:buSzPts val="3000"/>
              <a:buChar char="▻"/>
              <a:defRPr i="1" sz="3000">
                <a:solidFill>
                  <a:srgbClr val="FFFFFF"/>
                </a:solidFill>
              </a:defRPr>
            </a:lvl8pPr>
            <a:lvl9pPr indent="-419100" lvl="8" marL="4114800">
              <a:spcBef>
                <a:spcPts val="360"/>
              </a:spcBef>
              <a:spcAft>
                <a:spcPts val="0"/>
              </a:spcAft>
              <a:buClr>
                <a:srgbClr val="FFFFFF"/>
              </a:buClr>
              <a:buSzPts val="3000"/>
              <a:buChar char="▻"/>
              <a:defRPr i="1" sz="3000">
                <a:solidFill>
                  <a:srgbClr val="FFFFFF"/>
                </a:solidFill>
              </a:defRPr>
            </a:lvl9pPr>
          </a:lstStyle>
          <a:p/>
        </p:txBody>
      </p:sp>
      <p:sp>
        <p:nvSpPr>
          <p:cNvPr id="51" name="Google Shape;51;p4"/>
          <p:cNvSpPr txBox="1"/>
          <p:nvPr/>
        </p:nvSpPr>
        <p:spPr>
          <a:xfrm>
            <a:off x="286600" y="1014575"/>
            <a:ext cx="6765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7200">
                <a:solidFill>
                  <a:srgbClr val="FF9800"/>
                </a:solidFill>
              </a:rPr>
              <a:t>“</a:t>
            </a:r>
            <a:endParaRPr b="1" sz="7200">
              <a:solidFill>
                <a:srgbClr val="FF9800"/>
              </a:solidFill>
            </a:endParaRPr>
          </a:p>
        </p:txBody>
      </p:sp>
      <p:grpSp>
        <p:nvGrpSpPr>
          <p:cNvPr id="52" name="Google Shape;52;p4"/>
          <p:cNvGrpSpPr/>
          <p:nvPr/>
        </p:nvGrpSpPr>
        <p:grpSpPr>
          <a:xfrm>
            <a:off x="6941170" y="4693591"/>
            <a:ext cx="2202830" cy="449902"/>
            <a:chOff x="5575242" y="4472723"/>
            <a:chExt cx="2202830" cy="670795"/>
          </a:xfrm>
        </p:grpSpPr>
        <p:sp>
          <p:nvSpPr>
            <p:cNvPr id="53" name="Google Shape;53;p4"/>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 name="Google Shape;54;p4"/>
            <p:cNvGrpSpPr/>
            <p:nvPr/>
          </p:nvGrpSpPr>
          <p:grpSpPr>
            <a:xfrm flipH="1">
              <a:off x="5734850" y="4472723"/>
              <a:ext cx="2040837" cy="670795"/>
              <a:chOff x="1297954" y="330075"/>
              <a:chExt cx="5169293" cy="1699506"/>
            </a:xfrm>
          </p:grpSpPr>
          <p:sp>
            <p:nvSpPr>
              <p:cNvPr id="55" name="Google Shape;55;p4"/>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4"/>
            <p:cNvGrpSpPr/>
            <p:nvPr/>
          </p:nvGrpSpPr>
          <p:grpSpPr>
            <a:xfrm flipH="1">
              <a:off x="5578209" y="4646738"/>
              <a:ext cx="2199863" cy="304563"/>
              <a:chOff x="-5827153" y="330075"/>
              <a:chExt cx="12276019" cy="1699569"/>
            </a:xfrm>
          </p:grpSpPr>
          <p:sp>
            <p:nvSpPr>
              <p:cNvPr id="58" name="Google Shape;58;p4"/>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0" name="Google Shape;60;p4"/>
          <p:cNvSpPr txBox="1"/>
          <p:nvPr>
            <p:ph idx="12" type="sldNum"/>
          </p:nvPr>
        </p:nvSpPr>
        <p:spPr>
          <a:xfrm>
            <a:off x="7650875" y="4760750"/>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61" name="Shape 61"/>
        <p:cNvGrpSpPr/>
        <p:nvPr/>
      </p:nvGrpSpPr>
      <p:grpSpPr>
        <a:xfrm>
          <a:off x="0" y="0"/>
          <a:ext cx="0" cy="0"/>
          <a:chOff x="0" y="0"/>
          <a:chExt cx="0" cy="0"/>
        </a:xfrm>
      </p:grpSpPr>
      <p:grpSp>
        <p:nvGrpSpPr>
          <p:cNvPr id="62" name="Google Shape;62;p5"/>
          <p:cNvGrpSpPr/>
          <p:nvPr/>
        </p:nvGrpSpPr>
        <p:grpSpPr>
          <a:xfrm>
            <a:off x="-9" y="6"/>
            <a:ext cx="7072430" cy="731749"/>
            <a:chOff x="-4" y="40"/>
            <a:chExt cx="7072430" cy="1327315"/>
          </a:xfrm>
        </p:grpSpPr>
        <p:sp>
          <p:nvSpPr>
            <p:cNvPr id="63" name="Google Shape;63;p5"/>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64" name="Google Shape;64;p5"/>
            <p:cNvGrpSpPr/>
            <p:nvPr/>
          </p:nvGrpSpPr>
          <p:grpSpPr>
            <a:xfrm flipH="1" rot="10800000">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67" name="Google Shape;67;p5"/>
            <p:cNvGrpSpPr/>
            <p:nvPr/>
          </p:nvGrpSpPr>
          <p:grpSpPr>
            <a:xfrm flipH="1" rot="10800000">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70" name="Google Shape;70;p5"/>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p:txBody>
      </p:sp>
      <p:sp>
        <p:nvSpPr>
          <p:cNvPr id="71" name="Google Shape;71;p5"/>
          <p:cNvSpPr txBox="1"/>
          <p:nvPr>
            <p:ph idx="1" type="body"/>
          </p:nvPr>
        </p:nvSpPr>
        <p:spPr>
          <a:xfrm>
            <a:off x="814275" y="1327350"/>
            <a:ext cx="6132600" cy="3145500"/>
          </a:xfrm>
          <a:prstGeom prst="rect">
            <a:avLst/>
          </a:prstGeom>
        </p:spPr>
        <p:txBody>
          <a:bodyPr anchorCtr="0" anchor="ctr"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1000"/>
              </a:spcBef>
              <a:spcAft>
                <a:spcPts val="0"/>
              </a:spcAft>
              <a:buSzPts val="2400"/>
              <a:buChar char="▻"/>
              <a:defRPr/>
            </a:lvl2pPr>
            <a:lvl3pPr indent="-381000" lvl="2" marL="1371600">
              <a:spcBef>
                <a:spcPts val="1000"/>
              </a:spcBef>
              <a:spcAft>
                <a:spcPts val="0"/>
              </a:spcAft>
              <a:buSzPts val="2400"/>
              <a:buChar char="▻"/>
              <a:defRPr/>
            </a:lvl3pPr>
            <a:lvl4pPr indent="-381000" lvl="3" marL="1828800">
              <a:spcBef>
                <a:spcPts val="1000"/>
              </a:spcBef>
              <a:spcAft>
                <a:spcPts val="0"/>
              </a:spcAft>
              <a:buSzPts val="2400"/>
              <a:buChar char="▻"/>
              <a:defRPr/>
            </a:lvl4pPr>
            <a:lvl5pPr indent="-381000" lvl="4" marL="2286000">
              <a:spcBef>
                <a:spcPts val="1000"/>
              </a:spcBef>
              <a:spcAft>
                <a:spcPts val="0"/>
              </a:spcAft>
              <a:buSzPts val="2400"/>
              <a:buChar char="▻"/>
              <a:defRPr/>
            </a:lvl5pPr>
            <a:lvl6pPr indent="-381000" lvl="5" marL="2743200">
              <a:spcBef>
                <a:spcPts val="1000"/>
              </a:spcBef>
              <a:spcAft>
                <a:spcPts val="0"/>
              </a:spcAft>
              <a:buSzPts val="2400"/>
              <a:buChar char="▻"/>
              <a:defRPr/>
            </a:lvl6pPr>
            <a:lvl7pPr indent="-381000" lvl="6" marL="3200400">
              <a:spcBef>
                <a:spcPts val="1000"/>
              </a:spcBef>
              <a:spcAft>
                <a:spcPts val="0"/>
              </a:spcAft>
              <a:buSzPts val="2400"/>
              <a:buChar char="▻"/>
              <a:defRPr/>
            </a:lvl7pPr>
            <a:lvl8pPr indent="-381000" lvl="7" marL="3657600">
              <a:spcBef>
                <a:spcPts val="1000"/>
              </a:spcBef>
              <a:spcAft>
                <a:spcPts val="0"/>
              </a:spcAft>
              <a:buSzPts val="2400"/>
              <a:buChar char="▻"/>
              <a:defRPr/>
            </a:lvl8pPr>
            <a:lvl9pPr indent="-381000" lvl="8" marL="4114800">
              <a:spcBef>
                <a:spcPts val="1000"/>
              </a:spcBef>
              <a:spcAft>
                <a:spcPts val="1000"/>
              </a:spcAft>
              <a:buSzPts val="2400"/>
              <a:buChar char="▻"/>
              <a:defRPr/>
            </a:lvl9pPr>
          </a:lstStyle>
          <a:p/>
        </p:txBody>
      </p:sp>
      <p:grpSp>
        <p:nvGrpSpPr>
          <p:cNvPr id="72" name="Google Shape;72;p5"/>
          <p:cNvGrpSpPr/>
          <p:nvPr/>
        </p:nvGrpSpPr>
        <p:grpSpPr>
          <a:xfrm>
            <a:off x="6946895" y="4693666"/>
            <a:ext cx="2202830" cy="449902"/>
            <a:chOff x="5575242" y="4472723"/>
            <a:chExt cx="2202830" cy="670795"/>
          </a:xfrm>
        </p:grpSpPr>
        <p:sp>
          <p:nvSpPr>
            <p:cNvPr id="73" name="Google Shape;73;p5"/>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 name="Google Shape;74;p5"/>
            <p:cNvGrpSpPr/>
            <p:nvPr/>
          </p:nvGrpSpPr>
          <p:grpSpPr>
            <a:xfrm flipH="1">
              <a:off x="5734850" y="4472723"/>
              <a:ext cx="2040837" cy="670795"/>
              <a:chOff x="1297954" y="330075"/>
              <a:chExt cx="5169293" cy="1699506"/>
            </a:xfrm>
          </p:grpSpPr>
          <p:sp>
            <p:nvSpPr>
              <p:cNvPr id="75" name="Google Shape;75;p5"/>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5"/>
            <p:cNvGrpSpPr/>
            <p:nvPr/>
          </p:nvGrpSpPr>
          <p:grpSpPr>
            <a:xfrm flipH="1">
              <a:off x="5578209" y="4646738"/>
              <a:ext cx="2199863" cy="304563"/>
              <a:chOff x="-5827153" y="330075"/>
              <a:chExt cx="12276019" cy="1699569"/>
            </a:xfrm>
          </p:grpSpPr>
          <p:sp>
            <p:nvSpPr>
              <p:cNvPr id="78" name="Google Shape;78;p5"/>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0" name="Google Shape;80;p5"/>
          <p:cNvSpPr txBox="1"/>
          <p:nvPr>
            <p:ph idx="12" type="sldNum"/>
          </p:nvPr>
        </p:nvSpPr>
        <p:spPr>
          <a:xfrm>
            <a:off x="7656600" y="4760825"/>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81" name="Shape 81"/>
        <p:cNvGrpSpPr/>
        <p:nvPr/>
      </p:nvGrpSpPr>
      <p:grpSpPr>
        <a:xfrm>
          <a:off x="0" y="0"/>
          <a:ext cx="0" cy="0"/>
          <a:chOff x="0" y="0"/>
          <a:chExt cx="0" cy="0"/>
        </a:xfrm>
      </p:grpSpPr>
      <p:sp>
        <p:nvSpPr>
          <p:cNvPr id="82" name="Google Shape;82;p6"/>
          <p:cNvSpPr txBox="1"/>
          <p:nvPr>
            <p:ph idx="1" type="body"/>
          </p:nvPr>
        </p:nvSpPr>
        <p:spPr>
          <a:xfrm>
            <a:off x="814275" y="1537988"/>
            <a:ext cx="3378300" cy="27243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1000"/>
              </a:spcBef>
              <a:spcAft>
                <a:spcPts val="0"/>
              </a:spcAft>
              <a:buSzPts val="2000"/>
              <a:buChar char="▻"/>
              <a:defRPr sz="2000"/>
            </a:lvl2pPr>
            <a:lvl3pPr indent="-355600" lvl="2" marL="1371600">
              <a:spcBef>
                <a:spcPts val="1000"/>
              </a:spcBef>
              <a:spcAft>
                <a:spcPts val="0"/>
              </a:spcAft>
              <a:buSzPts val="2000"/>
              <a:buChar char="▻"/>
              <a:defRPr sz="2000"/>
            </a:lvl3pPr>
            <a:lvl4pPr indent="-355600" lvl="3" marL="1828800">
              <a:spcBef>
                <a:spcPts val="1000"/>
              </a:spcBef>
              <a:spcAft>
                <a:spcPts val="0"/>
              </a:spcAft>
              <a:buSzPts val="2000"/>
              <a:buChar char="▻"/>
              <a:defRPr sz="2000"/>
            </a:lvl4pPr>
            <a:lvl5pPr indent="-355600" lvl="4" marL="2286000">
              <a:spcBef>
                <a:spcPts val="1000"/>
              </a:spcBef>
              <a:spcAft>
                <a:spcPts val="0"/>
              </a:spcAft>
              <a:buSzPts val="2000"/>
              <a:buChar char="▻"/>
              <a:defRPr sz="2000"/>
            </a:lvl5pPr>
            <a:lvl6pPr indent="-355600" lvl="5" marL="2743200">
              <a:spcBef>
                <a:spcPts val="1000"/>
              </a:spcBef>
              <a:spcAft>
                <a:spcPts val="0"/>
              </a:spcAft>
              <a:buSzPts val="2000"/>
              <a:buChar char="▻"/>
              <a:defRPr sz="2000"/>
            </a:lvl6pPr>
            <a:lvl7pPr indent="-355600" lvl="6" marL="3200400">
              <a:spcBef>
                <a:spcPts val="1000"/>
              </a:spcBef>
              <a:spcAft>
                <a:spcPts val="0"/>
              </a:spcAft>
              <a:buSzPts val="2000"/>
              <a:buChar char="▻"/>
              <a:defRPr sz="2000"/>
            </a:lvl7pPr>
            <a:lvl8pPr indent="-355600" lvl="7" marL="3657600">
              <a:spcBef>
                <a:spcPts val="1000"/>
              </a:spcBef>
              <a:spcAft>
                <a:spcPts val="0"/>
              </a:spcAft>
              <a:buSzPts val="2000"/>
              <a:buChar char="▻"/>
              <a:defRPr sz="2000"/>
            </a:lvl8pPr>
            <a:lvl9pPr indent="-355600" lvl="8" marL="4114800">
              <a:spcBef>
                <a:spcPts val="1000"/>
              </a:spcBef>
              <a:spcAft>
                <a:spcPts val="1000"/>
              </a:spcAft>
              <a:buSzPts val="2000"/>
              <a:buChar char="▻"/>
              <a:defRPr sz="2000"/>
            </a:lvl9pPr>
          </a:lstStyle>
          <a:p/>
        </p:txBody>
      </p:sp>
      <p:sp>
        <p:nvSpPr>
          <p:cNvPr id="83" name="Google Shape;83;p6"/>
          <p:cNvSpPr txBox="1"/>
          <p:nvPr>
            <p:ph idx="2" type="body"/>
          </p:nvPr>
        </p:nvSpPr>
        <p:spPr>
          <a:xfrm>
            <a:off x="4396123" y="1537988"/>
            <a:ext cx="3378300" cy="2724300"/>
          </a:xfrm>
          <a:prstGeom prst="rect">
            <a:avLst/>
          </a:prstGeom>
        </p:spPr>
        <p:txBody>
          <a:bodyPr anchorCtr="0" anchor="t" bIns="91425" lIns="91425" spcFirstLastPara="1" rIns="91425" wrap="square" tIns="91425">
            <a:noAutofit/>
          </a:bodyPr>
          <a:lstStyle>
            <a:lvl1pPr indent="-355600" lvl="0" marL="457200">
              <a:spcBef>
                <a:spcPts val="600"/>
              </a:spcBef>
              <a:spcAft>
                <a:spcPts val="0"/>
              </a:spcAft>
              <a:buSzPts val="2000"/>
              <a:buChar char="▰"/>
              <a:defRPr sz="2000"/>
            </a:lvl1pPr>
            <a:lvl2pPr indent="-355600" lvl="1" marL="914400">
              <a:spcBef>
                <a:spcPts val="1000"/>
              </a:spcBef>
              <a:spcAft>
                <a:spcPts val="0"/>
              </a:spcAft>
              <a:buSzPts val="2000"/>
              <a:buChar char="▻"/>
              <a:defRPr sz="2000"/>
            </a:lvl2pPr>
            <a:lvl3pPr indent="-355600" lvl="2" marL="1371600">
              <a:spcBef>
                <a:spcPts val="1000"/>
              </a:spcBef>
              <a:spcAft>
                <a:spcPts val="0"/>
              </a:spcAft>
              <a:buSzPts val="2000"/>
              <a:buChar char="▻"/>
              <a:defRPr sz="2000"/>
            </a:lvl3pPr>
            <a:lvl4pPr indent="-355600" lvl="3" marL="1828800">
              <a:spcBef>
                <a:spcPts val="1000"/>
              </a:spcBef>
              <a:spcAft>
                <a:spcPts val="0"/>
              </a:spcAft>
              <a:buSzPts val="2000"/>
              <a:buChar char="▻"/>
              <a:defRPr sz="2000"/>
            </a:lvl4pPr>
            <a:lvl5pPr indent="-355600" lvl="4" marL="2286000">
              <a:spcBef>
                <a:spcPts val="1000"/>
              </a:spcBef>
              <a:spcAft>
                <a:spcPts val="0"/>
              </a:spcAft>
              <a:buSzPts val="2000"/>
              <a:buChar char="▻"/>
              <a:defRPr sz="2000"/>
            </a:lvl5pPr>
            <a:lvl6pPr indent="-355600" lvl="5" marL="2743200">
              <a:spcBef>
                <a:spcPts val="1000"/>
              </a:spcBef>
              <a:spcAft>
                <a:spcPts val="0"/>
              </a:spcAft>
              <a:buSzPts val="2000"/>
              <a:buChar char="▻"/>
              <a:defRPr sz="2000"/>
            </a:lvl6pPr>
            <a:lvl7pPr indent="-355600" lvl="6" marL="3200400">
              <a:spcBef>
                <a:spcPts val="1000"/>
              </a:spcBef>
              <a:spcAft>
                <a:spcPts val="0"/>
              </a:spcAft>
              <a:buSzPts val="2000"/>
              <a:buChar char="▻"/>
              <a:defRPr sz="2000"/>
            </a:lvl7pPr>
            <a:lvl8pPr indent="-355600" lvl="7" marL="3657600">
              <a:spcBef>
                <a:spcPts val="1000"/>
              </a:spcBef>
              <a:spcAft>
                <a:spcPts val="0"/>
              </a:spcAft>
              <a:buSzPts val="2000"/>
              <a:buChar char="▻"/>
              <a:defRPr sz="2000"/>
            </a:lvl8pPr>
            <a:lvl9pPr indent="-355600" lvl="8" marL="4114800">
              <a:spcBef>
                <a:spcPts val="1000"/>
              </a:spcBef>
              <a:spcAft>
                <a:spcPts val="1000"/>
              </a:spcAft>
              <a:buSzPts val="2000"/>
              <a:buChar char="▻"/>
              <a:defRPr sz="2000"/>
            </a:lvl9pPr>
          </a:lstStyle>
          <a:p/>
        </p:txBody>
      </p:sp>
      <p:grpSp>
        <p:nvGrpSpPr>
          <p:cNvPr id="84" name="Google Shape;84;p6"/>
          <p:cNvGrpSpPr/>
          <p:nvPr/>
        </p:nvGrpSpPr>
        <p:grpSpPr>
          <a:xfrm>
            <a:off x="6946895" y="4693666"/>
            <a:ext cx="2202830" cy="449902"/>
            <a:chOff x="5575242" y="4472723"/>
            <a:chExt cx="2202830" cy="670795"/>
          </a:xfrm>
        </p:grpSpPr>
        <p:sp>
          <p:nvSpPr>
            <p:cNvPr id="85" name="Google Shape;85;p6"/>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 name="Google Shape;86;p6"/>
            <p:cNvGrpSpPr/>
            <p:nvPr/>
          </p:nvGrpSpPr>
          <p:grpSpPr>
            <a:xfrm flipH="1">
              <a:off x="5734850" y="4472723"/>
              <a:ext cx="2040837" cy="670795"/>
              <a:chOff x="1297954" y="330075"/>
              <a:chExt cx="5169293" cy="1699506"/>
            </a:xfrm>
          </p:grpSpPr>
          <p:sp>
            <p:nvSpPr>
              <p:cNvPr id="87" name="Google Shape;87;p6"/>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6"/>
            <p:cNvGrpSpPr/>
            <p:nvPr/>
          </p:nvGrpSpPr>
          <p:grpSpPr>
            <a:xfrm flipH="1">
              <a:off x="5578209" y="4646738"/>
              <a:ext cx="2199863" cy="304563"/>
              <a:chOff x="-5827153" y="330075"/>
              <a:chExt cx="12276019" cy="1699569"/>
            </a:xfrm>
          </p:grpSpPr>
          <p:sp>
            <p:nvSpPr>
              <p:cNvPr id="90" name="Google Shape;90;p6"/>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6"/>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2" name="Google Shape;92;p6"/>
          <p:cNvSpPr txBox="1"/>
          <p:nvPr>
            <p:ph idx="12" type="sldNum"/>
          </p:nvPr>
        </p:nvSpPr>
        <p:spPr>
          <a:xfrm>
            <a:off x="7656600" y="4760825"/>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grpSp>
        <p:nvGrpSpPr>
          <p:cNvPr id="93" name="Google Shape;93;p6"/>
          <p:cNvGrpSpPr/>
          <p:nvPr/>
        </p:nvGrpSpPr>
        <p:grpSpPr>
          <a:xfrm>
            <a:off x="-9" y="6"/>
            <a:ext cx="7072430" cy="731749"/>
            <a:chOff x="-4" y="40"/>
            <a:chExt cx="7072430" cy="1327315"/>
          </a:xfrm>
        </p:grpSpPr>
        <p:sp>
          <p:nvSpPr>
            <p:cNvPr id="94" name="Google Shape;94;p6"/>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95" name="Google Shape;95;p6"/>
            <p:cNvGrpSpPr/>
            <p:nvPr/>
          </p:nvGrpSpPr>
          <p:grpSpPr>
            <a:xfrm flipH="1" rot="10800000">
              <a:off x="3" y="40"/>
              <a:ext cx="6756168" cy="1327315"/>
              <a:chOff x="-2168138" y="330075"/>
              <a:chExt cx="8650663" cy="1699506"/>
            </a:xfrm>
          </p:grpSpPr>
          <p:sp>
            <p:nvSpPr>
              <p:cNvPr id="96" name="Google Shape;96;p6"/>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97" name="Google Shape;97;p6"/>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98" name="Google Shape;98;p6"/>
            <p:cNvGrpSpPr/>
            <p:nvPr/>
          </p:nvGrpSpPr>
          <p:grpSpPr>
            <a:xfrm flipH="1" rot="10800000">
              <a:off x="-4" y="381007"/>
              <a:ext cx="7072430" cy="771744"/>
              <a:chOff x="-9092084" y="330075"/>
              <a:chExt cx="15574609" cy="1699501"/>
            </a:xfrm>
          </p:grpSpPr>
          <p:sp>
            <p:nvSpPr>
              <p:cNvPr id="99" name="Google Shape;99;p6"/>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00" name="Google Shape;100;p6"/>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101" name="Google Shape;101;p6"/>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02" name="Shape 102"/>
        <p:cNvGrpSpPr/>
        <p:nvPr/>
      </p:nvGrpSpPr>
      <p:grpSpPr>
        <a:xfrm>
          <a:off x="0" y="0"/>
          <a:ext cx="0" cy="0"/>
          <a:chOff x="0" y="0"/>
          <a:chExt cx="0" cy="0"/>
        </a:xfrm>
      </p:grpSpPr>
      <p:sp>
        <p:nvSpPr>
          <p:cNvPr id="103" name="Google Shape;103;p7"/>
          <p:cNvSpPr txBox="1"/>
          <p:nvPr>
            <p:ph idx="1" type="body"/>
          </p:nvPr>
        </p:nvSpPr>
        <p:spPr>
          <a:xfrm>
            <a:off x="8704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04" name="Google Shape;104;p7"/>
          <p:cNvSpPr txBox="1"/>
          <p:nvPr>
            <p:ph idx="2" type="body"/>
          </p:nvPr>
        </p:nvSpPr>
        <p:spPr>
          <a:xfrm>
            <a:off x="3233637"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sp>
        <p:nvSpPr>
          <p:cNvPr id="105" name="Google Shape;105;p7"/>
          <p:cNvSpPr txBox="1"/>
          <p:nvPr>
            <p:ph idx="3" type="body"/>
          </p:nvPr>
        </p:nvSpPr>
        <p:spPr>
          <a:xfrm>
            <a:off x="5540650" y="1545076"/>
            <a:ext cx="2247900" cy="2709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1000"/>
              </a:spcBef>
              <a:spcAft>
                <a:spcPts val="0"/>
              </a:spcAft>
              <a:buSzPts val="1800"/>
              <a:buChar char="▻"/>
              <a:defRPr sz="1800"/>
            </a:lvl2pPr>
            <a:lvl3pPr indent="-342900" lvl="2" marL="1371600" rtl="0">
              <a:spcBef>
                <a:spcPts val="1000"/>
              </a:spcBef>
              <a:spcAft>
                <a:spcPts val="0"/>
              </a:spcAft>
              <a:buSzPts val="1800"/>
              <a:buChar char="▻"/>
              <a:defRPr sz="1800"/>
            </a:lvl3pPr>
            <a:lvl4pPr indent="-342900" lvl="3" marL="1828800" rtl="0">
              <a:spcBef>
                <a:spcPts val="1000"/>
              </a:spcBef>
              <a:spcAft>
                <a:spcPts val="0"/>
              </a:spcAft>
              <a:buSzPts val="1800"/>
              <a:buChar char="▻"/>
              <a:defRPr sz="1800"/>
            </a:lvl4pPr>
            <a:lvl5pPr indent="-342900" lvl="4" marL="2286000" rtl="0">
              <a:spcBef>
                <a:spcPts val="1000"/>
              </a:spcBef>
              <a:spcAft>
                <a:spcPts val="0"/>
              </a:spcAft>
              <a:buSzPts val="1800"/>
              <a:buChar char="▻"/>
              <a:defRPr sz="1800"/>
            </a:lvl5pPr>
            <a:lvl6pPr indent="-342900" lvl="5" marL="2743200" rtl="0">
              <a:spcBef>
                <a:spcPts val="1000"/>
              </a:spcBef>
              <a:spcAft>
                <a:spcPts val="0"/>
              </a:spcAft>
              <a:buSzPts val="1800"/>
              <a:buChar char="▻"/>
              <a:defRPr sz="1800"/>
            </a:lvl6pPr>
            <a:lvl7pPr indent="-342900" lvl="6" marL="3200400" rtl="0">
              <a:spcBef>
                <a:spcPts val="1000"/>
              </a:spcBef>
              <a:spcAft>
                <a:spcPts val="0"/>
              </a:spcAft>
              <a:buSzPts val="1800"/>
              <a:buChar char="▻"/>
              <a:defRPr sz="1800"/>
            </a:lvl7pPr>
            <a:lvl8pPr indent="-342900" lvl="7" marL="3657600" rtl="0">
              <a:spcBef>
                <a:spcPts val="1000"/>
              </a:spcBef>
              <a:spcAft>
                <a:spcPts val="0"/>
              </a:spcAft>
              <a:buSzPts val="1800"/>
              <a:buChar char="▻"/>
              <a:defRPr sz="1800"/>
            </a:lvl8pPr>
            <a:lvl9pPr indent="-342900" lvl="8" marL="4114800" rtl="0">
              <a:spcBef>
                <a:spcPts val="1000"/>
              </a:spcBef>
              <a:spcAft>
                <a:spcPts val="1000"/>
              </a:spcAft>
              <a:buSzPts val="1800"/>
              <a:buChar char="▻"/>
              <a:defRPr sz="1800"/>
            </a:lvl9pPr>
          </a:lstStyle>
          <a:p/>
        </p:txBody>
      </p:sp>
      <p:grpSp>
        <p:nvGrpSpPr>
          <p:cNvPr id="106" name="Google Shape;106;p7"/>
          <p:cNvGrpSpPr/>
          <p:nvPr/>
        </p:nvGrpSpPr>
        <p:grpSpPr>
          <a:xfrm>
            <a:off x="6946895" y="4693666"/>
            <a:ext cx="2202830" cy="449902"/>
            <a:chOff x="5575242" y="4472723"/>
            <a:chExt cx="2202830" cy="670795"/>
          </a:xfrm>
        </p:grpSpPr>
        <p:sp>
          <p:nvSpPr>
            <p:cNvPr id="107" name="Google Shape;107;p7"/>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7"/>
            <p:cNvGrpSpPr/>
            <p:nvPr/>
          </p:nvGrpSpPr>
          <p:grpSpPr>
            <a:xfrm flipH="1">
              <a:off x="5734850" y="4472723"/>
              <a:ext cx="2040837" cy="670795"/>
              <a:chOff x="1297954" y="330075"/>
              <a:chExt cx="5169293" cy="1699506"/>
            </a:xfrm>
          </p:grpSpPr>
          <p:sp>
            <p:nvSpPr>
              <p:cNvPr id="109" name="Google Shape;109;p7"/>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 name="Google Shape;111;p7"/>
            <p:cNvGrpSpPr/>
            <p:nvPr/>
          </p:nvGrpSpPr>
          <p:grpSpPr>
            <a:xfrm flipH="1">
              <a:off x="5578209" y="4646738"/>
              <a:ext cx="2199863" cy="304563"/>
              <a:chOff x="-5827153" y="330075"/>
              <a:chExt cx="12276019" cy="1699569"/>
            </a:xfrm>
          </p:grpSpPr>
          <p:sp>
            <p:nvSpPr>
              <p:cNvPr id="112" name="Google Shape;112;p7"/>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7"/>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4" name="Google Shape;114;p7"/>
          <p:cNvSpPr txBox="1"/>
          <p:nvPr>
            <p:ph idx="12" type="sldNum"/>
          </p:nvPr>
        </p:nvSpPr>
        <p:spPr>
          <a:xfrm>
            <a:off x="7656600" y="4760825"/>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grpSp>
        <p:nvGrpSpPr>
          <p:cNvPr id="115" name="Google Shape;115;p7"/>
          <p:cNvGrpSpPr/>
          <p:nvPr/>
        </p:nvGrpSpPr>
        <p:grpSpPr>
          <a:xfrm>
            <a:off x="-9" y="6"/>
            <a:ext cx="7072430" cy="731749"/>
            <a:chOff x="-4" y="40"/>
            <a:chExt cx="7072430" cy="1327315"/>
          </a:xfrm>
        </p:grpSpPr>
        <p:sp>
          <p:nvSpPr>
            <p:cNvPr id="116" name="Google Shape;116;p7"/>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17" name="Google Shape;117;p7"/>
            <p:cNvGrpSpPr/>
            <p:nvPr/>
          </p:nvGrpSpPr>
          <p:grpSpPr>
            <a:xfrm flipH="1" rot="10800000">
              <a:off x="3" y="40"/>
              <a:ext cx="6756168" cy="1327315"/>
              <a:chOff x="-2168138" y="330075"/>
              <a:chExt cx="8650663" cy="1699506"/>
            </a:xfrm>
          </p:grpSpPr>
          <p:sp>
            <p:nvSpPr>
              <p:cNvPr id="118" name="Google Shape;118;p7"/>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19" name="Google Shape;119;p7"/>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20" name="Google Shape;120;p7"/>
            <p:cNvGrpSpPr/>
            <p:nvPr/>
          </p:nvGrpSpPr>
          <p:grpSpPr>
            <a:xfrm flipH="1" rot="10800000">
              <a:off x="-4" y="381007"/>
              <a:ext cx="7072430" cy="771744"/>
              <a:chOff x="-9092084" y="330075"/>
              <a:chExt cx="15574609" cy="1699501"/>
            </a:xfrm>
          </p:grpSpPr>
          <p:sp>
            <p:nvSpPr>
              <p:cNvPr id="121" name="Google Shape;121;p7"/>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22" name="Google Shape;122;p7"/>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123" name="Google Shape;123;p7"/>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grpSp>
        <p:nvGrpSpPr>
          <p:cNvPr id="125" name="Google Shape;125;p8"/>
          <p:cNvGrpSpPr/>
          <p:nvPr/>
        </p:nvGrpSpPr>
        <p:grpSpPr>
          <a:xfrm>
            <a:off x="6946895" y="4693666"/>
            <a:ext cx="2202830" cy="449902"/>
            <a:chOff x="5575242" y="4472723"/>
            <a:chExt cx="2202830" cy="670795"/>
          </a:xfrm>
        </p:grpSpPr>
        <p:sp>
          <p:nvSpPr>
            <p:cNvPr id="126" name="Google Shape;126;p8"/>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 name="Google Shape;127;p8"/>
            <p:cNvGrpSpPr/>
            <p:nvPr/>
          </p:nvGrpSpPr>
          <p:grpSpPr>
            <a:xfrm flipH="1">
              <a:off x="5734850" y="4472723"/>
              <a:ext cx="2040837" cy="670795"/>
              <a:chOff x="1297954" y="330075"/>
              <a:chExt cx="5169293" cy="1699506"/>
            </a:xfrm>
          </p:grpSpPr>
          <p:sp>
            <p:nvSpPr>
              <p:cNvPr id="128" name="Google Shape;128;p8"/>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8"/>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8"/>
            <p:cNvGrpSpPr/>
            <p:nvPr/>
          </p:nvGrpSpPr>
          <p:grpSpPr>
            <a:xfrm flipH="1">
              <a:off x="5578209" y="4646738"/>
              <a:ext cx="2199863" cy="304563"/>
              <a:chOff x="-5827153" y="330075"/>
              <a:chExt cx="12276019" cy="1699569"/>
            </a:xfrm>
          </p:grpSpPr>
          <p:sp>
            <p:nvSpPr>
              <p:cNvPr id="131" name="Google Shape;131;p8"/>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3" name="Google Shape;133;p8"/>
          <p:cNvSpPr txBox="1"/>
          <p:nvPr>
            <p:ph idx="12" type="sldNum"/>
          </p:nvPr>
        </p:nvSpPr>
        <p:spPr>
          <a:xfrm>
            <a:off x="7656600" y="4760825"/>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grpSp>
        <p:nvGrpSpPr>
          <p:cNvPr id="134" name="Google Shape;134;p8"/>
          <p:cNvGrpSpPr/>
          <p:nvPr/>
        </p:nvGrpSpPr>
        <p:grpSpPr>
          <a:xfrm>
            <a:off x="-9" y="6"/>
            <a:ext cx="7072430" cy="731749"/>
            <a:chOff x="-4" y="40"/>
            <a:chExt cx="7072430" cy="1327315"/>
          </a:xfrm>
        </p:grpSpPr>
        <p:sp>
          <p:nvSpPr>
            <p:cNvPr id="135" name="Google Shape;135;p8"/>
            <p:cNvSpPr/>
            <p:nvPr/>
          </p:nvSpPr>
          <p:spPr>
            <a:xfrm>
              <a:off x="6292649" y="126425"/>
              <a:ext cx="779700" cy="2598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nvGrpSpPr>
            <p:cNvPr id="136" name="Google Shape;136;p8"/>
            <p:cNvGrpSpPr/>
            <p:nvPr/>
          </p:nvGrpSpPr>
          <p:grpSpPr>
            <a:xfrm flipH="1" rot="10800000">
              <a:off x="3" y="40"/>
              <a:ext cx="6756168" cy="1327315"/>
              <a:chOff x="-2168138" y="330075"/>
              <a:chExt cx="8650663" cy="1699506"/>
            </a:xfrm>
          </p:grpSpPr>
          <p:sp>
            <p:nvSpPr>
              <p:cNvPr id="137" name="Google Shape;137;p8"/>
              <p:cNvSpPr/>
              <p:nvPr/>
            </p:nvSpPr>
            <p:spPr>
              <a:xfrm>
                <a:off x="-2168138" y="330081"/>
                <a:ext cx="69582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38" name="Google Shape;138;p8"/>
              <p:cNvSpPr/>
              <p:nvPr/>
            </p:nvSpPr>
            <p:spPr>
              <a:xfrm>
                <a:off x="4783025"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nvGrpSpPr>
            <p:cNvPr id="139" name="Google Shape;139;p8"/>
            <p:cNvGrpSpPr/>
            <p:nvPr/>
          </p:nvGrpSpPr>
          <p:grpSpPr>
            <a:xfrm flipH="1" rot="10800000">
              <a:off x="-4" y="381007"/>
              <a:ext cx="7072430" cy="771744"/>
              <a:chOff x="-9092084" y="330075"/>
              <a:chExt cx="15574609" cy="1699501"/>
            </a:xfrm>
          </p:grpSpPr>
          <p:sp>
            <p:nvSpPr>
              <p:cNvPr id="140" name="Google Shape;140;p8"/>
              <p:cNvSpPr/>
              <p:nvPr/>
            </p:nvSpPr>
            <p:spPr>
              <a:xfrm>
                <a:off x="-9092084" y="330076"/>
                <a:ext cx="1388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sp>
            <p:nvSpPr>
              <p:cNvPr id="141" name="Google Shape;141;p8"/>
              <p:cNvSpPr/>
              <p:nvPr/>
            </p:nvSpPr>
            <p:spPr>
              <a:xfrm>
                <a:off x="4783025"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rvo"/>
                  <a:ea typeface="Arvo"/>
                  <a:cs typeface="Arvo"/>
                  <a:sym typeface="Arvo"/>
                </a:endParaRPr>
              </a:p>
            </p:txBody>
          </p:sp>
        </p:grpSp>
      </p:grpSp>
      <p:sp>
        <p:nvSpPr>
          <p:cNvPr id="142" name="Google Shape;142;p8"/>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3" name="Shape 143"/>
        <p:cNvGrpSpPr/>
        <p:nvPr/>
      </p:nvGrpSpPr>
      <p:grpSpPr>
        <a:xfrm>
          <a:off x="0" y="0"/>
          <a:ext cx="0" cy="0"/>
          <a:chOff x="0" y="0"/>
          <a:chExt cx="0" cy="0"/>
        </a:xfrm>
      </p:grpSpPr>
      <p:grpSp>
        <p:nvGrpSpPr>
          <p:cNvPr id="144" name="Google Shape;144;p9"/>
          <p:cNvGrpSpPr/>
          <p:nvPr/>
        </p:nvGrpSpPr>
        <p:grpSpPr>
          <a:xfrm>
            <a:off x="2466177" y="4657431"/>
            <a:ext cx="6686825" cy="486125"/>
            <a:chOff x="5589288" y="4472723"/>
            <a:chExt cx="6686825" cy="670795"/>
          </a:xfrm>
        </p:grpSpPr>
        <p:sp>
          <p:nvSpPr>
            <p:cNvPr id="145" name="Google Shape;145;p9"/>
            <p:cNvSpPr/>
            <p:nvPr/>
          </p:nvSpPr>
          <p:spPr>
            <a:xfrm rot="10800000">
              <a:off x="5589288"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9"/>
            <p:cNvGrpSpPr/>
            <p:nvPr/>
          </p:nvGrpSpPr>
          <p:grpSpPr>
            <a:xfrm flipH="1">
              <a:off x="5748896" y="4472723"/>
              <a:ext cx="6527217" cy="670795"/>
              <a:chOff x="-10101302" y="330075"/>
              <a:chExt cx="16532971" cy="1699506"/>
            </a:xfrm>
          </p:grpSpPr>
          <p:sp>
            <p:nvSpPr>
              <p:cNvPr id="147" name="Google Shape;147;p9"/>
              <p:cNvSpPr/>
              <p:nvPr/>
            </p:nvSpPr>
            <p:spPr>
              <a:xfrm>
                <a:off x="-10101302" y="330081"/>
                <a:ext cx="148464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a:off x="4732169"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9"/>
            <p:cNvGrpSpPr/>
            <p:nvPr/>
          </p:nvGrpSpPr>
          <p:grpSpPr>
            <a:xfrm flipH="1">
              <a:off x="5592255" y="4646738"/>
              <a:ext cx="6682918" cy="304563"/>
              <a:chOff x="-30922586" y="330075"/>
              <a:chExt cx="37293070" cy="1699569"/>
            </a:xfrm>
          </p:grpSpPr>
          <p:sp>
            <p:nvSpPr>
              <p:cNvPr id="150" name="Google Shape;150;p9"/>
              <p:cNvSpPr/>
              <p:nvPr/>
            </p:nvSpPr>
            <p:spPr>
              <a:xfrm>
                <a:off x="-30922586" y="330144"/>
                <a:ext cx="355881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
              <p:cNvSpPr/>
              <p:nvPr/>
            </p:nvSpPr>
            <p:spPr>
              <a:xfrm>
                <a:off x="4670984"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2" name="Google Shape;152;p9"/>
          <p:cNvSpPr txBox="1"/>
          <p:nvPr>
            <p:ph idx="1" type="body"/>
          </p:nvPr>
        </p:nvSpPr>
        <p:spPr>
          <a:xfrm>
            <a:off x="2694875" y="4703025"/>
            <a:ext cx="6004200" cy="3156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300"/>
              <a:buNone/>
              <a:defRPr sz="1300"/>
            </a:lvl1pPr>
          </a:lstStyle>
          <a:p/>
        </p:txBody>
      </p:sp>
      <p:sp>
        <p:nvSpPr>
          <p:cNvPr id="153" name="Google Shape;153;p9"/>
          <p:cNvSpPr txBox="1"/>
          <p:nvPr>
            <p:ph idx="12" type="sldNum"/>
          </p:nvPr>
        </p:nvSpPr>
        <p:spPr>
          <a:xfrm>
            <a:off x="7509300" y="4703025"/>
            <a:ext cx="1487400" cy="315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grpSp>
        <p:nvGrpSpPr>
          <p:cNvPr id="154" name="Google Shape;154;p9"/>
          <p:cNvGrpSpPr/>
          <p:nvPr/>
        </p:nvGrpSpPr>
        <p:grpSpPr>
          <a:xfrm rot="10800000">
            <a:off x="-8" y="-2"/>
            <a:ext cx="2202830" cy="670795"/>
            <a:chOff x="5575242" y="4472723"/>
            <a:chExt cx="2202830" cy="670795"/>
          </a:xfrm>
        </p:grpSpPr>
        <p:sp>
          <p:nvSpPr>
            <p:cNvPr id="155" name="Google Shape;155;p9"/>
            <p:cNvSpPr/>
            <p:nvPr/>
          </p:nvSpPr>
          <p:spPr>
            <a:xfrm rot="10800000">
              <a:off x="5575242" y="4948334"/>
              <a:ext cx="394200" cy="131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9"/>
            <p:cNvGrpSpPr/>
            <p:nvPr/>
          </p:nvGrpSpPr>
          <p:grpSpPr>
            <a:xfrm flipH="1">
              <a:off x="5734850" y="4472723"/>
              <a:ext cx="2040837" cy="670795"/>
              <a:chOff x="1297954" y="330075"/>
              <a:chExt cx="5169293" cy="1699506"/>
            </a:xfrm>
          </p:grpSpPr>
          <p:sp>
            <p:nvSpPr>
              <p:cNvPr id="157" name="Google Shape;157;p9"/>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9"/>
            <p:cNvGrpSpPr/>
            <p:nvPr/>
          </p:nvGrpSpPr>
          <p:grpSpPr>
            <a:xfrm flipH="1">
              <a:off x="5578209" y="4646738"/>
              <a:ext cx="2199863" cy="304563"/>
              <a:chOff x="-5827153" y="330075"/>
              <a:chExt cx="12276019" cy="1699569"/>
            </a:xfrm>
          </p:grpSpPr>
          <p:sp>
            <p:nvSpPr>
              <p:cNvPr id="160" name="Google Shape;160;p9"/>
              <p:cNvSpPr/>
              <p:nvPr/>
            </p:nvSpPr>
            <p:spPr>
              <a:xfrm>
                <a:off x="-5827153" y="330144"/>
                <a:ext cx="1061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9"/>
              <p:cNvSpPr/>
              <p:nvPr/>
            </p:nvSpPr>
            <p:spPr>
              <a:xfrm>
                <a:off x="4749366"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2"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fmla="val 32425" name="adj"/>
              </a:avLst>
            </a:prstGeom>
            <a:solidFill>
              <a:srgbClr val="2632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p:nvPr/>
            </p:nvSpPr>
            <p:spPr>
              <a:xfrm>
                <a:off x="4749366" y="330075"/>
                <a:ext cx="1699500" cy="1699500"/>
              </a:xfrm>
              <a:prstGeom prst="rtTriangle">
                <a:avLst/>
              </a:prstGeom>
              <a:solidFill>
                <a:srgbClr val="3F53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1" name="Google Shape;171;p10"/>
          <p:cNvGrpSpPr/>
          <p:nvPr/>
        </p:nvGrpSpPr>
        <p:grpSpPr>
          <a:xfrm>
            <a:off x="6946895" y="4693666"/>
            <a:ext cx="2202830" cy="449902"/>
            <a:chOff x="5575242" y="4472723"/>
            <a:chExt cx="2202830" cy="670795"/>
          </a:xfrm>
        </p:grpSpPr>
        <p:sp>
          <p:nvSpPr>
            <p:cNvPr id="172" name="Google Shape;172;p10"/>
            <p:cNvSpPr/>
            <p:nvPr/>
          </p:nvSpPr>
          <p:spPr>
            <a:xfrm rot="10800000">
              <a:off x="5575242" y="4948334"/>
              <a:ext cx="394200" cy="131400"/>
            </a:xfrm>
            <a:prstGeom prst="triangle">
              <a:avLst>
                <a:gd fmla="val 32425" name="adj"/>
              </a:avLst>
            </a:prstGeom>
            <a:solidFill>
              <a:srgbClr val="D26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
              <p:cNvSpPr/>
              <p:nvPr/>
            </p:nvSpPr>
            <p:spPr>
              <a:xfrm>
                <a:off x="4767747" y="330075"/>
                <a:ext cx="1699500" cy="1699500"/>
              </a:xfrm>
              <a:prstGeom prst="rtTriangle">
                <a:avLst/>
              </a:prstGeom>
              <a:solidFill>
                <a:srgbClr val="C7D3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0"/>
              <p:cNvSpPr/>
              <p:nvPr/>
            </p:nvSpPr>
            <p:spPr>
              <a:xfrm>
                <a:off x="4749366" y="330075"/>
                <a:ext cx="1699500" cy="1699500"/>
              </a:xfrm>
              <a:prstGeom prst="rtTriangle">
                <a:avLst/>
              </a:prstGeom>
              <a:solidFill>
                <a:srgbClr val="FF98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 name="Google Shape;179;p10"/>
          <p:cNvSpPr txBox="1"/>
          <p:nvPr>
            <p:ph idx="12" type="sldNum"/>
          </p:nvPr>
        </p:nvSpPr>
        <p:spPr>
          <a:xfrm>
            <a:off x="7656600" y="4760825"/>
            <a:ext cx="1487400" cy="315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4275" y="392575"/>
            <a:ext cx="5258400" cy="7662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b="1" sz="2000">
                <a:solidFill>
                  <a:srgbClr val="FFFFFF"/>
                </a:solidFill>
                <a:latin typeface="Roboto Condensed"/>
                <a:ea typeface="Roboto Condensed"/>
                <a:cs typeface="Roboto Condensed"/>
                <a:sym typeface="Roboto Condensed"/>
              </a:defRPr>
            </a:lvl9pPr>
          </a:lstStyle>
          <a:p/>
        </p:txBody>
      </p:sp>
      <p:sp>
        <p:nvSpPr>
          <p:cNvPr id="7" name="Google Shape;7;p1"/>
          <p:cNvSpPr txBox="1"/>
          <p:nvPr>
            <p:ph idx="1" type="body"/>
          </p:nvPr>
        </p:nvSpPr>
        <p:spPr>
          <a:xfrm>
            <a:off x="814275" y="1327350"/>
            <a:ext cx="6132600" cy="3145500"/>
          </a:xfrm>
          <a:prstGeom prst="rect">
            <a:avLst/>
          </a:prstGeom>
          <a:noFill/>
          <a:ln>
            <a:noFill/>
          </a:ln>
        </p:spPr>
        <p:txBody>
          <a:bodyPr anchorCtr="0" anchor="ctr" bIns="91425" lIns="91425" spcFirstLastPara="1" rIns="91425" wrap="square" tIns="91425">
            <a:noAutofit/>
          </a:bodyPr>
          <a:lstStyle>
            <a:lvl1pPr indent="-381000" lvl="0" marL="4572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indent="-381000" lvl="1" marL="9144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indent="-381000" lvl="2" marL="13716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indent="-381000" lvl="3" marL="18288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indent="-381000" lvl="4" marL="2286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indent="-381000" lvl="5" marL="27432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indent="-381000" lvl="6" marL="32004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indent="-381000" lvl="7" marL="36576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indent="-381000" lvl="8" marL="41148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p:txBody>
      </p:sp>
      <p:sp>
        <p:nvSpPr>
          <p:cNvPr id="8" name="Google Shape;8;p1"/>
          <p:cNvSpPr txBox="1"/>
          <p:nvPr>
            <p:ph idx="12" type="sldNum"/>
          </p:nvPr>
        </p:nvSpPr>
        <p:spPr>
          <a:xfrm>
            <a:off x="7618000" y="4636500"/>
            <a:ext cx="1487400" cy="315600"/>
          </a:xfrm>
          <a:prstGeom prst="rect">
            <a:avLst/>
          </a:prstGeom>
          <a:noFill/>
          <a:ln>
            <a:noFill/>
          </a:ln>
        </p:spPr>
        <p:txBody>
          <a:bodyPr anchorCtr="0" anchor="ctr" bIns="91425" lIns="91425" spcFirstLastPara="1" rIns="91425" wrap="square" tIns="91425">
            <a:noAutofit/>
          </a:bodyPr>
          <a:lstStyle>
            <a:lvl1pPr lvl="0" algn="r">
              <a:buNone/>
              <a:defRPr b="1" sz="1200">
                <a:solidFill>
                  <a:srgbClr val="FFFFFF"/>
                </a:solidFill>
                <a:latin typeface="Roboto Condensed"/>
                <a:ea typeface="Roboto Condensed"/>
                <a:cs typeface="Roboto Condensed"/>
                <a:sym typeface="Roboto Condensed"/>
              </a:defRPr>
            </a:lvl1pPr>
            <a:lvl2pPr lvl="1" algn="r">
              <a:buNone/>
              <a:defRPr b="1" sz="1200">
                <a:solidFill>
                  <a:srgbClr val="FFFFFF"/>
                </a:solidFill>
                <a:latin typeface="Roboto Condensed"/>
                <a:ea typeface="Roboto Condensed"/>
                <a:cs typeface="Roboto Condensed"/>
                <a:sym typeface="Roboto Condensed"/>
              </a:defRPr>
            </a:lvl2pPr>
            <a:lvl3pPr lvl="2" algn="r">
              <a:buNone/>
              <a:defRPr b="1" sz="1200">
                <a:solidFill>
                  <a:srgbClr val="FFFFFF"/>
                </a:solidFill>
                <a:latin typeface="Roboto Condensed"/>
                <a:ea typeface="Roboto Condensed"/>
                <a:cs typeface="Roboto Condensed"/>
                <a:sym typeface="Roboto Condensed"/>
              </a:defRPr>
            </a:lvl3pPr>
            <a:lvl4pPr lvl="3" algn="r">
              <a:buNone/>
              <a:defRPr b="1" sz="1200">
                <a:solidFill>
                  <a:srgbClr val="FFFFFF"/>
                </a:solidFill>
                <a:latin typeface="Roboto Condensed"/>
                <a:ea typeface="Roboto Condensed"/>
                <a:cs typeface="Roboto Condensed"/>
                <a:sym typeface="Roboto Condensed"/>
              </a:defRPr>
            </a:lvl4pPr>
            <a:lvl5pPr lvl="4" algn="r">
              <a:buNone/>
              <a:defRPr b="1" sz="1200">
                <a:solidFill>
                  <a:srgbClr val="FFFFFF"/>
                </a:solidFill>
                <a:latin typeface="Roboto Condensed"/>
                <a:ea typeface="Roboto Condensed"/>
                <a:cs typeface="Roboto Condensed"/>
                <a:sym typeface="Roboto Condensed"/>
              </a:defRPr>
            </a:lvl5pPr>
            <a:lvl6pPr lvl="5" algn="r">
              <a:buNone/>
              <a:defRPr b="1" sz="1200">
                <a:solidFill>
                  <a:srgbClr val="FFFFFF"/>
                </a:solidFill>
                <a:latin typeface="Roboto Condensed"/>
                <a:ea typeface="Roboto Condensed"/>
                <a:cs typeface="Roboto Condensed"/>
                <a:sym typeface="Roboto Condensed"/>
              </a:defRPr>
            </a:lvl6pPr>
            <a:lvl7pPr lvl="6" algn="r">
              <a:buNone/>
              <a:defRPr b="1" sz="1200">
                <a:solidFill>
                  <a:srgbClr val="FFFFFF"/>
                </a:solidFill>
                <a:latin typeface="Roboto Condensed"/>
                <a:ea typeface="Roboto Condensed"/>
                <a:cs typeface="Roboto Condensed"/>
                <a:sym typeface="Roboto Condensed"/>
              </a:defRPr>
            </a:lvl7pPr>
            <a:lvl8pPr lvl="7" algn="r">
              <a:buNone/>
              <a:defRPr b="1" sz="1200">
                <a:solidFill>
                  <a:srgbClr val="FFFFFF"/>
                </a:solidFill>
                <a:latin typeface="Roboto Condensed"/>
                <a:ea typeface="Roboto Condensed"/>
                <a:cs typeface="Roboto Condensed"/>
                <a:sym typeface="Roboto Condensed"/>
              </a:defRPr>
            </a:lvl8pPr>
            <a:lvl9pPr lvl="8" algn="r">
              <a:buNone/>
              <a:defRPr b="1" sz="1200">
                <a:solidFill>
                  <a:srgbClr val="FFFFFF"/>
                </a:solidFill>
                <a:latin typeface="Roboto Condensed"/>
                <a:ea typeface="Roboto Condensed"/>
                <a:cs typeface="Roboto Condensed"/>
                <a:sym typeface="Roboto Condensed"/>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hyperlink" Target="http://creativecommons.org/licenses/by-nc-nd/4.0/" TargetMode="External"/><Relationship Id="rId9" Type="http://schemas.openxmlformats.org/officeDocument/2006/relationships/image" Target="../media/image5.png"/><Relationship Id="rId5" Type="http://schemas.openxmlformats.org/officeDocument/2006/relationships/hyperlink" Target="http://creativecommons.org/licenses/by-nc-nd/4.0/" TargetMode="External"/><Relationship Id="rId6" Type="http://schemas.openxmlformats.org/officeDocument/2006/relationships/image" Target="../media/image1.png"/><Relationship Id="rId7" Type="http://schemas.openxmlformats.org/officeDocument/2006/relationships/image" Target="../media/image23.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hyperlink" Target="https://proyectodescartes.org/miscelanea/materiales_didacticos/ModeloCrecimiento3D/index.html" TargetMode="External"/><Relationship Id="rId13" Type="http://schemas.openxmlformats.org/officeDocument/2006/relationships/image" Target="../media/image25.png"/><Relationship Id="rId12"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0.png"/><Relationship Id="rId5" Type="http://schemas.openxmlformats.org/officeDocument/2006/relationships/image" Target="../media/image14.png"/><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hyperlink" Target="https://proyectodescartes.org/miscelanea/materiales_didacticos/ModeloCrecimiento3D/index.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3.png"/><Relationship Id="rId5" Type="http://schemas.openxmlformats.org/officeDocument/2006/relationships/image" Target="../media/image39.png"/><Relationship Id="rId6"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32.png"/></Relationships>
</file>

<file path=ppt/slides/_rels/slide15.xml.rels><?xml version="1.0" encoding="UTF-8" standalone="yes"?><Relationships xmlns="http://schemas.openxmlformats.org/package/2006/relationships"><Relationship Id="rId11" Type="http://schemas.openxmlformats.org/officeDocument/2006/relationships/hyperlink" Target="https://proyectodescartes.org/miscelanea/materiales_didacticos/SeccionesFrontalesNautilusYModeloOntogenico/index.html" TargetMode="External"/><Relationship Id="rId10"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proyectodescartes.org/miscelanea/materiales_didacticos/CrecimientoSeccionesFrontalesNautilus/index.html" TargetMode="External"/><Relationship Id="rId4" Type="http://schemas.openxmlformats.org/officeDocument/2006/relationships/image" Target="../media/image40.png"/><Relationship Id="rId9" Type="http://schemas.openxmlformats.org/officeDocument/2006/relationships/hyperlink" Target="https://proyectodescartes.org/miscelanea/materiales_didacticos/CrecimientoSeccionesFrontalesNautilus/index.html" TargetMode="External"/><Relationship Id="rId5" Type="http://schemas.openxmlformats.org/officeDocument/2006/relationships/hyperlink" Target="https://proyectodescartes.org/miscelanea/materiales_didacticos/SeccionesFrontalesNautilusYModeloOntogenico/index.html" TargetMode="External"/><Relationship Id="rId6" Type="http://schemas.openxmlformats.org/officeDocument/2006/relationships/image" Target="../media/image41.png"/><Relationship Id="rId7" Type="http://schemas.openxmlformats.org/officeDocument/2006/relationships/hyperlink" Target="https://www.researchgate.net/publication/317616771_Morphological_analysis_of_Nautilus_pompilius_In_Hayasaka_S_ed_Marine_ecological_studies_on_the_habitat_of_Nautilus_pompilius_in_the_environs_of_Viti_Levu_Fiji" TargetMode="External"/><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hyperlink" Target="https://proyectodescartes.org/miscelanea/materiales_didacticos/CrecimientoSeccionesFrontalesNautilus/index.html" TargetMode="External"/><Relationship Id="rId13" Type="http://schemas.openxmlformats.org/officeDocument/2006/relationships/hyperlink" Target="https://proyectodescartes.org/miscelanea/materiales_didacticos/SeccionesFrontalesNautilusYModeloOntogenico/index.html" TargetMode="External"/><Relationship Id="rId12" Type="http://schemas.openxmlformats.org/officeDocument/2006/relationships/hyperlink" Target="https://proyectodescartes.org/miscelanea/materiales_didacticos/CrecimientoSeccionesFrontalesNautilus/index.html" TargetMode="External"/><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proyectodescartes.org/miscelanea/materiales_didacticos/SeccionesFrontalesNautilusYModeloOntogenico/index.html" TargetMode="External"/><Relationship Id="rId4" Type="http://schemas.openxmlformats.org/officeDocument/2006/relationships/image" Target="../media/image51.png"/><Relationship Id="rId9" Type="http://schemas.openxmlformats.org/officeDocument/2006/relationships/image" Target="../media/image44.png"/><Relationship Id="rId15" Type="http://schemas.openxmlformats.org/officeDocument/2006/relationships/image" Target="../media/image48.png"/><Relationship Id="rId14" Type="http://schemas.openxmlformats.org/officeDocument/2006/relationships/hyperlink" Target="https://sketchfab.com/3d-models/nautilus-shell-sectioned-7c9e391fbd5043e6bc1a044b9fb76905" TargetMode="External"/><Relationship Id="rId17" Type="http://schemas.openxmlformats.org/officeDocument/2006/relationships/hyperlink" Target="https://sketchfab.com/3d-models/nautilus-shell-sectioned-7c9e391fbd5043e6bc1a044b9fb76905" TargetMode="External"/><Relationship Id="rId16" Type="http://schemas.openxmlformats.org/officeDocument/2006/relationships/hyperlink" Target="https://skfb.ly/VuLL" TargetMode="External"/><Relationship Id="rId5" Type="http://schemas.openxmlformats.org/officeDocument/2006/relationships/image" Target="../media/image52.png"/><Relationship Id="rId19" Type="http://schemas.openxmlformats.org/officeDocument/2006/relationships/image" Target="../media/image53.png"/><Relationship Id="rId6" Type="http://schemas.openxmlformats.org/officeDocument/2006/relationships/hyperlink" Target="https://www.dundee.ac.uk/locations/darcy-thompson-zoology-museum" TargetMode="External"/><Relationship Id="rId18" Type="http://schemas.openxmlformats.org/officeDocument/2006/relationships/image" Target="../media/image64.png"/><Relationship Id="rId7" Type="http://schemas.openxmlformats.org/officeDocument/2006/relationships/image" Target="../media/image47.png"/><Relationship Id="rId8" Type="http://schemas.openxmlformats.org/officeDocument/2006/relationships/hyperlink" Target="https://www.dundee.ac.uk/locations/darcy-thompson-zoology-museum" TargetMode="External"/></Relationships>
</file>

<file path=ppt/slides/_rels/slide17.xml.rels><?xml version="1.0" encoding="UTF-8" standalone="yes"?><Relationships xmlns="http://schemas.openxmlformats.org/package/2006/relationships"><Relationship Id="rId11" Type="http://schemas.openxmlformats.org/officeDocument/2006/relationships/hyperlink" Target="https://proyectodescartes.org/miscelanea/materiales_didacticos/SeccionesFrontalesNautilusYModeloOntogenico/index.html" TargetMode="External"/><Relationship Id="rId10"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hyperlink" Target="https://proyectodescartes.org/miscelanea/materiales_didacticos/SeccionesFrontalesNautilusYModeloOntogenico/index.html" TargetMode="External"/><Relationship Id="rId4" Type="http://schemas.openxmlformats.org/officeDocument/2006/relationships/image" Target="../media/image60.png"/><Relationship Id="rId9" Type="http://schemas.openxmlformats.org/officeDocument/2006/relationships/hyperlink" Target="https://proyectodescartes.org/miscelanea/materiales_didacticos/CrecimientoSeccionesFrontalesNautilus/index.html" TargetMode="External"/><Relationship Id="rId5" Type="http://schemas.openxmlformats.org/officeDocument/2006/relationships/hyperlink" Target="https://proyectodescartes.org/miscelanea/materiales_didacticos/CrecimientoSeccionesFrontalesNautilus/index.html" TargetMode="External"/><Relationship Id="rId6" Type="http://schemas.openxmlformats.org/officeDocument/2006/relationships/image" Target="../media/image58.png"/><Relationship Id="rId7" Type="http://schemas.openxmlformats.org/officeDocument/2006/relationships/hyperlink" Target="https://www.researchgate.net/publication/264240393_Comparative_morphology_of_living_Nautilus_Cephalopoda_from_the_Philippines_Fiji_and_Palau" TargetMode="External"/><Relationship Id="rId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hyperlink" Target="https://www.researchgate.net/publication/259010907_Morphological_Analysis_of_Living_Nautilus_from_Palau" TargetMode="External"/><Relationship Id="rId4" Type="http://schemas.openxmlformats.org/officeDocument/2006/relationships/image" Target="../media/image68.png"/><Relationship Id="rId9" Type="http://schemas.openxmlformats.org/officeDocument/2006/relationships/image" Target="../media/image44.png"/><Relationship Id="rId5" Type="http://schemas.openxmlformats.org/officeDocument/2006/relationships/hyperlink" Target="https://www.researchgate.net/publication/264240393_Comparative_morphology_of_living_Nautilus_Cephalopoda_from_the_Philippines_Fiji_and_Palau" TargetMode="External"/><Relationship Id="rId6" Type="http://schemas.openxmlformats.org/officeDocument/2006/relationships/hyperlink" Target="https://proyectodescartes.org/miscelanea/materiales_didacticos/EleccionTipoSeccionFrontal/index.html" TargetMode="External"/><Relationship Id="rId7" Type="http://schemas.openxmlformats.org/officeDocument/2006/relationships/image" Target="../media/image57.png"/><Relationship Id="rId8" Type="http://schemas.openxmlformats.org/officeDocument/2006/relationships/hyperlink" Target="https://proyectodescartes.org/miscelanea/materiales_didacticos/EleccionTipoSeccionFrontal/index.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4.png"/><Relationship Id="rId4" Type="http://schemas.openxmlformats.org/officeDocument/2006/relationships/image" Target="../media/image66.png"/><Relationship Id="rId5" Type="http://schemas.openxmlformats.org/officeDocument/2006/relationships/hyperlink" Target="https://www.researchgate.net/publication/256077476_Field_study_on_the_habitat_of_Nautilus_in_the_environs_of_Cebu_and_Negros_Islands_the_Philippines" TargetMode="External"/><Relationship Id="rId6" Type="http://schemas.openxmlformats.org/officeDocument/2006/relationships/image" Target="../media/image61.png"/><Relationship Id="rId7"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www.researchgate.net/publication/284040258_Equations_for_volume_and_center_of_gravity_in_ammonoid_shells" TargetMode="External"/><Relationship Id="rId5" Type="http://schemas.openxmlformats.org/officeDocument/2006/relationships/image" Target="../media/image2.png"/><Relationship Id="rId6" Type="http://schemas.openxmlformats.org/officeDocument/2006/relationships/hyperlink" Target="https://www.researchgate.net/publication/284040258_Equations_for_volume_and_center_of_gravity_in_ammonoid_shells" TargetMode="External"/><Relationship Id="rId7" Type="http://schemas.openxmlformats.org/officeDocument/2006/relationships/hyperlink" Target="http://biologyinabox.utk.edu/wp-content/uploads/2017/02/Raup-1961.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70.png"/><Relationship Id="rId5"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96.png"/><Relationship Id="rId4" Type="http://schemas.openxmlformats.org/officeDocument/2006/relationships/image" Target="../media/image65.png"/><Relationship Id="rId5" Type="http://schemas.openxmlformats.org/officeDocument/2006/relationships/hyperlink" Target="https://proyectodescartes.org/descartescms/matematicas/miscelaneas/item/4479-nautilus-modelado-de-la-seccion-frontal-con-una-curva-de-bezier-y-modelo-3d-uniforme-asociado" TargetMode="External"/><Relationship Id="rId6"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1.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8.png"/><Relationship Id="rId6" Type="http://schemas.openxmlformats.org/officeDocument/2006/relationships/image" Target="../media/image77.png"/><Relationship Id="rId7" Type="http://schemas.openxmlformats.org/officeDocument/2006/relationships/hyperlink" Target="https://es.wikipedia.org/wiki/Nautilus_macromphalus" TargetMode="External"/></Relationships>
</file>

<file path=ppt/slides/_rels/slide28.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76.pn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95.png"/><Relationship Id="rId5" Type="http://schemas.openxmlformats.org/officeDocument/2006/relationships/image" Target="../media/image75.png"/><Relationship Id="rId6" Type="http://schemas.openxmlformats.org/officeDocument/2006/relationships/image" Target="../media/image80.png"/><Relationship Id="rId7" Type="http://schemas.openxmlformats.org/officeDocument/2006/relationships/hyperlink" Target="https://proyectodescartes.org/miscelanea/materiales_didacticos/NautilusModeloTeorico3Duniforme/index.html" TargetMode="External"/><Relationship Id="rId8"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s://royalsocietypublishing.org/doi/10.1098/rstl.1838.0018" TargetMode="External"/><Relationship Id="rId11" Type="http://schemas.openxmlformats.org/officeDocument/2006/relationships/hyperlink" Target="http://www.jstor.org/stable/70669" TargetMode="External"/><Relationship Id="rId10" Type="http://schemas.openxmlformats.org/officeDocument/2006/relationships/image" Target="../media/image20.png"/><Relationship Id="rId12" Type="http://schemas.openxmlformats.org/officeDocument/2006/relationships/image" Target="../media/image11.png"/><Relationship Id="rId9" Type="http://schemas.openxmlformats.org/officeDocument/2006/relationships/image" Target="../media/image6.png"/><Relationship Id="rId5" Type="http://schemas.openxmlformats.org/officeDocument/2006/relationships/hyperlink" Target="https://royalsocietypublishing.org/doi/10.1098/rstl.1838.0018" TargetMode="External"/><Relationship Id="rId6" Type="http://schemas.openxmlformats.org/officeDocument/2006/relationships/image" Target="../media/image13.png"/><Relationship Id="rId7" Type="http://schemas.openxmlformats.org/officeDocument/2006/relationships/hyperlink" Target="https://archive.org/details/ongrowthform1917thom/page/n7/mode/2up?ref=ol&amp;view=theater" TargetMode="External"/><Relationship Id="rId8" Type="http://schemas.openxmlformats.org/officeDocument/2006/relationships/image" Target="../media/image19.png"/></Relationships>
</file>

<file path=ppt/slides/_rels/slide30.xml.rels><?xml version="1.0" encoding="UTF-8" standalone="yes"?><Relationships xmlns="http://schemas.openxmlformats.org/package/2006/relationships"><Relationship Id="rId10" Type="http://schemas.openxmlformats.org/officeDocument/2006/relationships/image" Target="../media/image97.png"/><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proyectodescartes.org/descartescms/matematicas/miscelaneas/item/4479-nautilus-modelado-de-la-seccion-frontal-con-una-curva-de-bezier-y-modelo-3d-uniforme-asociado" TargetMode="External"/><Relationship Id="rId4" Type="http://schemas.openxmlformats.org/officeDocument/2006/relationships/image" Target="../media/image44.png"/><Relationship Id="rId9" Type="http://schemas.openxmlformats.org/officeDocument/2006/relationships/image" Target="../media/image89.png"/><Relationship Id="rId5" Type="http://schemas.openxmlformats.org/officeDocument/2006/relationships/image" Target="../media/image88.png"/><Relationship Id="rId6" Type="http://schemas.openxmlformats.org/officeDocument/2006/relationships/image" Target="../media/image84.png"/><Relationship Id="rId7" Type="http://schemas.openxmlformats.org/officeDocument/2006/relationships/image" Target="../media/image83.png"/><Relationship Id="rId8" Type="http://schemas.openxmlformats.org/officeDocument/2006/relationships/image" Target="../media/image8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94.png"/><Relationship Id="rId4" Type="http://schemas.openxmlformats.org/officeDocument/2006/relationships/image" Target="../media/image90.png"/><Relationship Id="rId5" Type="http://schemas.openxmlformats.org/officeDocument/2006/relationships/image" Target="../media/image86.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s>
</file>

<file path=ppt/slides/_rels/slide32.xml.rels><?xml version="1.0" encoding="UTF-8" standalone="yes"?><Relationships xmlns="http://schemas.openxmlformats.org/package/2006/relationships"><Relationship Id="rId11" Type="http://schemas.openxmlformats.org/officeDocument/2006/relationships/image" Target="../media/image104.png"/><Relationship Id="rId10" Type="http://schemas.openxmlformats.org/officeDocument/2006/relationships/image" Target="../media/image103.png"/><Relationship Id="rId12" Type="http://schemas.openxmlformats.org/officeDocument/2006/relationships/image" Target="../media/image114.png"/><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00.png"/><Relationship Id="rId4" Type="http://schemas.openxmlformats.org/officeDocument/2006/relationships/image" Target="../media/image8.png"/><Relationship Id="rId9"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1.png"/><Relationship Id="rId7" Type="http://schemas.openxmlformats.org/officeDocument/2006/relationships/image" Target="../media/image115.png"/><Relationship Id="rId8" Type="http://schemas.openxmlformats.org/officeDocument/2006/relationships/image" Target="../media/image10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07.png"/><Relationship Id="rId4" Type="http://schemas.openxmlformats.org/officeDocument/2006/relationships/image" Target="../media/image109.png"/><Relationship Id="rId5" Type="http://schemas.openxmlformats.org/officeDocument/2006/relationships/image" Target="../media/image105.png"/><Relationship Id="rId6" Type="http://schemas.openxmlformats.org/officeDocument/2006/relationships/image" Target="../media/image110.png"/><Relationship Id="rId7" Type="http://schemas.openxmlformats.org/officeDocument/2006/relationships/image" Target="../media/image112.png"/><Relationship Id="rId8" Type="http://schemas.openxmlformats.org/officeDocument/2006/relationships/image" Target="../media/image1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37.png"/><Relationship Id="rId4" Type="http://schemas.openxmlformats.org/officeDocument/2006/relationships/image" Target="../media/image106.png"/><Relationship Id="rId5" Type="http://schemas.openxmlformats.org/officeDocument/2006/relationships/image" Target="../media/image111.png"/></Relationships>
</file>

<file path=ppt/slides/_rels/slide35.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123.png"/><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20.png"/><Relationship Id="rId4" Type="http://schemas.openxmlformats.org/officeDocument/2006/relationships/image" Target="../media/image142.png"/><Relationship Id="rId9" Type="http://schemas.openxmlformats.org/officeDocument/2006/relationships/image" Target="../media/image121.png"/><Relationship Id="rId5" Type="http://schemas.openxmlformats.org/officeDocument/2006/relationships/image" Target="../media/image125.png"/><Relationship Id="rId6" Type="http://schemas.openxmlformats.org/officeDocument/2006/relationships/image" Target="../media/image119.png"/><Relationship Id="rId7" Type="http://schemas.openxmlformats.org/officeDocument/2006/relationships/image" Target="../media/image116.png"/><Relationship Id="rId8" Type="http://schemas.openxmlformats.org/officeDocument/2006/relationships/image" Target="../media/image10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26.png"/><Relationship Id="rId4" Type="http://schemas.openxmlformats.org/officeDocument/2006/relationships/image" Target="../media/image1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18.png"/><Relationship Id="rId4" Type="http://schemas.openxmlformats.org/officeDocument/2006/relationships/image" Target="../media/image122.png"/><Relationship Id="rId5" Type="http://schemas.openxmlformats.org/officeDocument/2006/relationships/image" Target="../media/image1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132.png"/><Relationship Id="rId5" Type="http://schemas.openxmlformats.org/officeDocument/2006/relationships/image" Target="../media/image1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1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www.jstor.org/stable/1301992" TargetMode="Externa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134.png"/><Relationship Id="rId4" Type="http://schemas.openxmlformats.org/officeDocument/2006/relationships/image" Target="../media/image130.png"/><Relationship Id="rId5" Type="http://schemas.openxmlformats.org/officeDocument/2006/relationships/image" Target="../media/image136.png"/><Relationship Id="rId6" Type="http://schemas.openxmlformats.org/officeDocument/2006/relationships/image" Target="../media/image131.png"/><Relationship Id="rId7" Type="http://schemas.openxmlformats.org/officeDocument/2006/relationships/image" Target="../media/image1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1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36.png"/><Relationship Id="rId4" Type="http://schemas.openxmlformats.org/officeDocument/2006/relationships/image" Target="../media/image140.png"/><Relationship Id="rId5" Type="http://schemas.openxmlformats.org/officeDocument/2006/relationships/image" Target="../media/image1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35.png"/><Relationship Id="rId4" Type="http://schemas.openxmlformats.org/officeDocument/2006/relationships/image" Target="../media/image139.png"/><Relationship Id="rId5" Type="http://schemas.openxmlformats.org/officeDocument/2006/relationships/image" Target="../media/image1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14.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27.png"/><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27.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3"/>
          <p:cNvSpPr txBox="1"/>
          <p:nvPr>
            <p:ph type="ctrTitle"/>
          </p:nvPr>
        </p:nvSpPr>
        <p:spPr>
          <a:xfrm>
            <a:off x="1163125" y="1090750"/>
            <a:ext cx="5046600" cy="296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lt1"/>
                </a:solidFill>
              </a:rPr>
              <a:t>Modelo tridimensional uniforme</a:t>
            </a:r>
            <a:endParaRPr baseline="30000">
              <a:solidFill>
                <a:schemeClr val="lt1"/>
              </a:solidFill>
            </a:endParaRPr>
          </a:p>
          <a:p>
            <a:pPr indent="0" lvl="0" marL="0" rtl="0" algn="l">
              <a:spcBef>
                <a:spcPts val="0"/>
              </a:spcBef>
              <a:spcAft>
                <a:spcPts val="0"/>
              </a:spcAft>
              <a:buClr>
                <a:schemeClr val="dk1"/>
              </a:buClr>
              <a:buSzPts val="1100"/>
              <a:buFont typeface="Arial"/>
              <a:buNone/>
            </a:pPr>
            <a:r>
              <a:rPr lang="es">
                <a:solidFill>
                  <a:schemeClr val="lt1"/>
                </a:solidFill>
              </a:rPr>
              <a:t>del Nautilus</a:t>
            </a:r>
            <a:endParaRPr/>
          </a:p>
        </p:txBody>
      </p:sp>
      <p:pic>
        <p:nvPicPr>
          <p:cNvPr id="193" name="Google Shape;193;p13"/>
          <p:cNvPicPr preferRelativeResize="0"/>
          <p:nvPr/>
        </p:nvPicPr>
        <p:blipFill>
          <a:blip r:embed="rId3">
            <a:alphaModFix/>
          </a:blip>
          <a:stretch>
            <a:fillRect/>
          </a:stretch>
        </p:blipFill>
        <p:spPr>
          <a:xfrm>
            <a:off x="134526" y="43852"/>
            <a:ext cx="1355524" cy="1021150"/>
          </a:xfrm>
          <a:prstGeom prst="rect">
            <a:avLst/>
          </a:prstGeom>
          <a:noFill/>
          <a:ln>
            <a:noFill/>
          </a:ln>
        </p:spPr>
      </p:pic>
      <p:sp>
        <p:nvSpPr>
          <p:cNvPr id="194" name="Google Shape;194;p13"/>
          <p:cNvSpPr txBox="1"/>
          <p:nvPr/>
        </p:nvSpPr>
        <p:spPr>
          <a:xfrm>
            <a:off x="4099050" y="4673600"/>
            <a:ext cx="498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Roboto Condensed"/>
                <a:ea typeface="Roboto Condensed"/>
                <a:cs typeface="Roboto Condensed"/>
                <a:sym typeface="Roboto Condensed"/>
              </a:rPr>
              <a:t>          Dr. José R. Galo Sánchez                                       </a:t>
            </a:r>
            <a:r>
              <a:rPr b="1" lang="es" u="sng">
                <a:solidFill>
                  <a:schemeClr val="hlink"/>
                </a:solidFill>
                <a:latin typeface="Roboto Condensed"/>
                <a:ea typeface="Roboto Condensed"/>
                <a:cs typeface="Roboto Condensed"/>
                <a:sym typeface="Roboto Condensed"/>
                <a:hlinkClick r:id="rId4"/>
              </a:rPr>
              <a:t>CC by-nc-nd</a:t>
            </a:r>
            <a:endParaRPr b="1">
              <a:latin typeface="Roboto Condensed"/>
              <a:ea typeface="Roboto Condensed"/>
              <a:cs typeface="Roboto Condensed"/>
              <a:sym typeface="Roboto Condensed"/>
            </a:endParaRPr>
          </a:p>
        </p:txBody>
      </p:sp>
      <p:pic>
        <p:nvPicPr>
          <p:cNvPr id="195" name="Google Shape;195;p13">
            <a:hlinkClick r:id="rId5"/>
          </p:cNvPr>
          <p:cNvPicPr preferRelativeResize="0"/>
          <p:nvPr/>
        </p:nvPicPr>
        <p:blipFill>
          <a:blip r:embed="rId6">
            <a:alphaModFix/>
          </a:blip>
          <a:stretch>
            <a:fillRect/>
          </a:stretch>
        </p:blipFill>
        <p:spPr>
          <a:xfrm>
            <a:off x="7099300" y="4726050"/>
            <a:ext cx="838200" cy="295275"/>
          </a:xfrm>
          <a:prstGeom prst="rect">
            <a:avLst/>
          </a:prstGeom>
          <a:noFill/>
          <a:ln>
            <a:noFill/>
          </a:ln>
        </p:spPr>
      </p:pic>
      <p:pic>
        <p:nvPicPr>
          <p:cNvPr id="196" name="Google Shape;196;p13"/>
          <p:cNvPicPr preferRelativeResize="0"/>
          <p:nvPr/>
        </p:nvPicPr>
        <p:blipFill>
          <a:blip r:embed="rId7">
            <a:alphaModFix/>
          </a:blip>
          <a:stretch>
            <a:fillRect/>
          </a:stretch>
        </p:blipFill>
        <p:spPr>
          <a:xfrm>
            <a:off x="5604975" y="1990350"/>
            <a:ext cx="3310425" cy="2167597"/>
          </a:xfrm>
          <a:prstGeom prst="rect">
            <a:avLst/>
          </a:prstGeom>
          <a:noFill/>
          <a:ln>
            <a:noFill/>
          </a:ln>
        </p:spPr>
      </p:pic>
      <p:pic>
        <p:nvPicPr>
          <p:cNvPr id="197" name="Google Shape;197;p13"/>
          <p:cNvPicPr preferRelativeResize="0"/>
          <p:nvPr/>
        </p:nvPicPr>
        <p:blipFill>
          <a:blip r:embed="rId8">
            <a:alphaModFix/>
          </a:blip>
          <a:stretch>
            <a:fillRect/>
          </a:stretch>
        </p:blipFill>
        <p:spPr>
          <a:xfrm rot="10800000">
            <a:off x="6706076" y="89747"/>
            <a:ext cx="2341050" cy="1213701"/>
          </a:xfrm>
          <a:prstGeom prst="rect">
            <a:avLst/>
          </a:prstGeom>
          <a:noFill/>
          <a:ln>
            <a:noFill/>
          </a:ln>
        </p:spPr>
      </p:pic>
      <p:pic>
        <p:nvPicPr>
          <p:cNvPr id="198" name="Google Shape;198;p13"/>
          <p:cNvPicPr preferRelativeResize="0"/>
          <p:nvPr/>
        </p:nvPicPr>
        <p:blipFill>
          <a:blip r:embed="rId9">
            <a:alphaModFix/>
          </a:blip>
          <a:stretch>
            <a:fillRect/>
          </a:stretch>
        </p:blipFill>
        <p:spPr>
          <a:xfrm>
            <a:off x="6706075" y="1400909"/>
            <a:ext cx="2341050" cy="12082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2"/>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s"/>
              <a:t>Ecuaciones de la transformación (II)</a:t>
            </a:r>
            <a:r>
              <a:rPr lang="es"/>
              <a:t> </a:t>
            </a:r>
            <a:endParaRPr b="0"/>
          </a:p>
        </p:txBody>
      </p:sp>
      <p:sp>
        <p:nvSpPr>
          <p:cNvPr id="304" name="Google Shape;304;p22"/>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305" name="Google Shape;305;p22"/>
          <p:cNvSpPr txBox="1"/>
          <p:nvPr/>
        </p:nvSpPr>
        <p:spPr>
          <a:xfrm>
            <a:off x="360475" y="2148700"/>
            <a:ext cx="2270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700">
                <a:latin typeface="Roboto Condensed Light"/>
                <a:ea typeface="Roboto Condensed Light"/>
                <a:cs typeface="Roboto Condensed Light"/>
                <a:sym typeface="Roboto Condensed Light"/>
              </a:rPr>
              <a:t>Ubicación en el plano:</a:t>
            </a:r>
            <a:endParaRPr sz="1700">
              <a:latin typeface="Roboto Condensed Light"/>
              <a:ea typeface="Roboto Condensed Light"/>
              <a:cs typeface="Roboto Condensed Light"/>
              <a:sym typeface="Roboto Condensed Light"/>
            </a:endParaRPr>
          </a:p>
        </p:txBody>
      </p:sp>
      <p:pic>
        <p:nvPicPr>
          <p:cNvPr id="306" name="Google Shape;306;p22"/>
          <p:cNvPicPr preferRelativeResize="0"/>
          <p:nvPr/>
        </p:nvPicPr>
        <p:blipFill>
          <a:blip r:embed="rId3">
            <a:alphaModFix/>
          </a:blip>
          <a:stretch>
            <a:fillRect/>
          </a:stretch>
        </p:blipFill>
        <p:spPr>
          <a:xfrm>
            <a:off x="6319000" y="1938013"/>
            <a:ext cx="1538650" cy="949225"/>
          </a:xfrm>
          <a:prstGeom prst="rect">
            <a:avLst/>
          </a:prstGeom>
          <a:noFill/>
          <a:ln>
            <a:noFill/>
          </a:ln>
        </p:spPr>
      </p:pic>
      <p:sp>
        <p:nvSpPr>
          <p:cNvPr id="307" name="Google Shape;307;p22"/>
          <p:cNvSpPr/>
          <p:nvPr/>
        </p:nvSpPr>
        <p:spPr>
          <a:xfrm>
            <a:off x="5872300" y="3158150"/>
            <a:ext cx="3082800" cy="1197900"/>
          </a:xfrm>
          <a:prstGeom prst="roundRect">
            <a:avLst>
              <a:gd fmla="val 16667" name="adj"/>
            </a:avLst>
          </a:prstGeom>
          <a:gradFill>
            <a:gsLst>
              <a:gs pos="0">
                <a:srgbClr val="F5D0D0"/>
              </a:gs>
              <a:gs pos="100000">
                <a:srgbClr val="D9686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8" name="Google Shape;308;p22"/>
          <p:cNvCxnSpPr/>
          <p:nvPr/>
        </p:nvCxnSpPr>
        <p:spPr>
          <a:xfrm flipH="1" rot="10800000">
            <a:off x="1542225" y="1402713"/>
            <a:ext cx="1427100" cy="4800"/>
          </a:xfrm>
          <a:prstGeom prst="straightConnector1">
            <a:avLst/>
          </a:prstGeom>
          <a:noFill/>
          <a:ln cap="flat" cmpd="sng" w="9525">
            <a:solidFill>
              <a:schemeClr val="dk2"/>
            </a:solidFill>
            <a:prstDash val="solid"/>
            <a:round/>
            <a:headEnd len="med" w="med" type="none"/>
            <a:tailEnd len="med" w="med" type="triangle"/>
          </a:ln>
        </p:spPr>
      </p:cxnSp>
      <p:pic>
        <p:nvPicPr>
          <p:cNvPr id="309" name="Google Shape;309;p22"/>
          <p:cNvPicPr preferRelativeResize="0"/>
          <p:nvPr/>
        </p:nvPicPr>
        <p:blipFill>
          <a:blip r:embed="rId4">
            <a:alphaModFix/>
          </a:blip>
          <a:stretch>
            <a:fillRect/>
          </a:stretch>
        </p:blipFill>
        <p:spPr>
          <a:xfrm>
            <a:off x="355899" y="757201"/>
            <a:ext cx="1586901" cy="1295825"/>
          </a:xfrm>
          <a:prstGeom prst="rect">
            <a:avLst/>
          </a:prstGeom>
          <a:noFill/>
          <a:ln>
            <a:noFill/>
          </a:ln>
        </p:spPr>
      </p:pic>
      <p:pic>
        <p:nvPicPr>
          <p:cNvPr id="310" name="Google Shape;310;p22"/>
          <p:cNvPicPr preferRelativeResize="0"/>
          <p:nvPr/>
        </p:nvPicPr>
        <p:blipFill>
          <a:blip r:embed="rId5">
            <a:alphaModFix/>
          </a:blip>
          <a:stretch>
            <a:fillRect/>
          </a:stretch>
        </p:blipFill>
        <p:spPr>
          <a:xfrm>
            <a:off x="3101825" y="759800"/>
            <a:ext cx="2971800" cy="1524000"/>
          </a:xfrm>
          <a:prstGeom prst="rect">
            <a:avLst/>
          </a:prstGeom>
          <a:noFill/>
          <a:ln>
            <a:noFill/>
          </a:ln>
        </p:spPr>
      </p:pic>
      <p:pic>
        <p:nvPicPr>
          <p:cNvPr id="311" name="Google Shape;311;p22"/>
          <p:cNvPicPr preferRelativeResize="0"/>
          <p:nvPr/>
        </p:nvPicPr>
        <p:blipFill>
          <a:blip r:embed="rId6">
            <a:alphaModFix/>
          </a:blip>
          <a:stretch>
            <a:fillRect/>
          </a:stretch>
        </p:blipFill>
        <p:spPr>
          <a:xfrm>
            <a:off x="152400" y="2747500"/>
            <a:ext cx="2838450" cy="2028825"/>
          </a:xfrm>
          <a:prstGeom prst="rect">
            <a:avLst/>
          </a:prstGeom>
          <a:noFill/>
          <a:ln>
            <a:noFill/>
          </a:ln>
        </p:spPr>
      </p:pic>
      <p:pic>
        <p:nvPicPr>
          <p:cNvPr id="312" name="Google Shape;312;p22"/>
          <p:cNvPicPr preferRelativeResize="0"/>
          <p:nvPr/>
        </p:nvPicPr>
        <p:blipFill>
          <a:blip r:embed="rId7">
            <a:alphaModFix/>
          </a:blip>
          <a:stretch>
            <a:fillRect/>
          </a:stretch>
        </p:blipFill>
        <p:spPr>
          <a:xfrm>
            <a:off x="3219450" y="2966650"/>
            <a:ext cx="2576650" cy="1824407"/>
          </a:xfrm>
          <a:prstGeom prst="rect">
            <a:avLst/>
          </a:prstGeom>
          <a:noFill/>
          <a:ln>
            <a:noFill/>
          </a:ln>
        </p:spPr>
      </p:pic>
      <p:sp>
        <p:nvSpPr>
          <p:cNvPr id="313" name="Google Shape;313;p22"/>
          <p:cNvSpPr txBox="1"/>
          <p:nvPr/>
        </p:nvSpPr>
        <p:spPr>
          <a:xfrm>
            <a:off x="7306375" y="264000"/>
            <a:ext cx="1713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u="sng">
                <a:solidFill>
                  <a:schemeClr val="hlink"/>
                </a:solidFill>
                <a:latin typeface="Roboto Condensed Light"/>
                <a:ea typeface="Roboto Condensed Light"/>
                <a:cs typeface="Roboto Condensed Light"/>
                <a:sym typeface="Roboto Condensed Light"/>
                <a:hlinkClick r:id="rId8"/>
              </a:rPr>
              <a:t>Modelo 3D de las conchas discoidales </a:t>
            </a:r>
            <a:endParaRPr>
              <a:latin typeface="Roboto Condensed Light"/>
              <a:ea typeface="Roboto Condensed Light"/>
              <a:cs typeface="Roboto Condensed Light"/>
              <a:sym typeface="Roboto Condensed Light"/>
            </a:endParaRPr>
          </a:p>
        </p:txBody>
      </p:sp>
      <p:pic>
        <p:nvPicPr>
          <p:cNvPr id="314" name="Google Shape;314;p22"/>
          <p:cNvPicPr preferRelativeResize="0"/>
          <p:nvPr/>
        </p:nvPicPr>
        <p:blipFill>
          <a:blip r:embed="rId9">
            <a:alphaModFix/>
          </a:blip>
          <a:stretch>
            <a:fillRect/>
          </a:stretch>
        </p:blipFill>
        <p:spPr>
          <a:xfrm>
            <a:off x="2469250" y="2228737"/>
            <a:ext cx="2576650" cy="286326"/>
          </a:xfrm>
          <a:prstGeom prst="rect">
            <a:avLst/>
          </a:prstGeom>
          <a:noFill/>
          <a:ln>
            <a:noFill/>
          </a:ln>
        </p:spPr>
      </p:pic>
      <p:pic>
        <p:nvPicPr>
          <p:cNvPr id="315" name="Google Shape;315;p22">
            <a:hlinkClick r:id="rId10"/>
          </p:cNvPr>
          <p:cNvPicPr preferRelativeResize="0"/>
          <p:nvPr/>
        </p:nvPicPr>
        <p:blipFill>
          <a:blip r:embed="rId11">
            <a:alphaModFix/>
          </a:blip>
          <a:stretch>
            <a:fillRect/>
          </a:stretch>
        </p:blipFill>
        <p:spPr>
          <a:xfrm>
            <a:off x="6925286" y="419409"/>
            <a:ext cx="326085" cy="304800"/>
          </a:xfrm>
          <a:prstGeom prst="rect">
            <a:avLst/>
          </a:prstGeom>
          <a:noFill/>
          <a:ln>
            <a:noFill/>
          </a:ln>
        </p:spPr>
      </p:pic>
      <p:pic>
        <p:nvPicPr>
          <p:cNvPr id="316" name="Google Shape;316;p22"/>
          <p:cNvPicPr preferRelativeResize="0"/>
          <p:nvPr/>
        </p:nvPicPr>
        <p:blipFill>
          <a:blip r:embed="rId12">
            <a:alphaModFix/>
          </a:blip>
          <a:stretch>
            <a:fillRect/>
          </a:stretch>
        </p:blipFill>
        <p:spPr>
          <a:xfrm>
            <a:off x="6456975" y="1066650"/>
            <a:ext cx="2270700" cy="684321"/>
          </a:xfrm>
          <a:prstGeom prst="rect">
            <a:avLst/>
          </a:prstGeom>
          <a:noFill/>
          <a:ln>
            <a:noFill/>
          </a:ln>
        </p:spPr>
      </p:pic>
      <p:pic>
        <p:nvPicPr>
          <p:cNvPr id="317" name="Google Shape;317;p22"/>
          <p:cNvPicPr preferRelativeResize="0"/>
          <p:nvPr/>
        </p:nvPicPr>
        <p:blipFill>
          <a:blip r:embed="rId13">
            <a:alphaModFix/>
          </a:blip>
          <a:stretch>
            <a:fillRect/>
          </a:stretch>
        </p:blipFill>
        <p:spPr>
          <a:xfrm>
            <a:off x="5994475" y="3237219"/>
            <a:ext cx="2838450" cy="10397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3"/>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Modelo 3D concha evoluta </a:t>
            </a:r>
            <a:endParaRPr b="0"/>
          </a:p>
        </p:txBody>
      </p:sp>
      <p:sp>
        <p:nvSpPr>
          <p:cNvPr id="323" name="Google Shape;323;p23"/>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324" name="Google Shape;324;p23"/>
          <p:cNvPicPr preferRelativeResize="0"/>
          <p:nvPr/>
        </p:nvPicPr>
        <p:blipFill>
          <a:blip r:embed="rId3">
            <a:alphaModFix/>
          </a:blip>
          <a:stretch>
            <a:fillRect/>
          </a:stretch>
        </p:blipFill>
        <p:spPr>
          <a:xfrm>
            <a:off x="417875" y="1178725"/>
            <a:ext cx="4267050" cy="3083288"/>
          </a:xfrm>
          <a:prstGeom prst="rect">
            <a:avLst/>
          </a:prstGeom>
          <a:noFill/>
          <a:ln>
            <a:noFill/>
          </a:ln>
        </p:spPr>
      </p:pic>
      <p:pic>
        <p:nvPicPr>
          <p:cNvPr id="325" name="Google Shape;325;p23"/>
          <p:cNvPicPr preferRelativeResize="0"/>
          <p:nvPr/>
        </p:nvPicPr>
        <p:blipFill>
          <a:blip r:embed="rId4">
            <a:alphaModFix/>
          </a:blip>
          <a:stretch>
            <a:fillRect/>
          </a:stretch>
        </p:blipFill>
        <p:spPr>
          <a:xfrm>
            <a:off x="4761125" y="1273525"/>
            <a:ext cx="4078075" cy="29787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4"/>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Modelo 3D concha involuta</a:t>
            </a:r>
            <a:r>
              <a:rPr lang="es"/>
              <a:t> </a:t>
            </a:r>
            <a:endParaRPr b="0"/>
          </a:p>
        </p:txBody>
      </p:sp>
      <p:sp>
        <p:nvSpPr>
          <p:cNvPr id="331" name="Google Shape;331;p24"/>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332" name="Google Shape;332;p24"/>
          <p:cNvPicPr preferRelativeResize="0"/>
          <p:nvPr/>
        </p:nvPicPr>
        <p:blipFill>
          <a:blip r:embed="rId3">
            <a:alphaModFix/>
          </a:blip>
          <a:stretch>
            <a:fillRect/>
          </a:stretch>
        </p:blipFill>
        <p:spPr>
          <a:xfrm>
            <a:off x="838200" y="1273525"/>
            <a:ext cx="3238500" cy="3038475"/>
          </a:xfrm>
          <a:prstGeom prst="rect">
            <a:avLst/>
          </a:prstGeom>
          <a:noFill/>
          <a:ln>
            <a:noFill/>
          </a:ln>
        </p:spPr>
      </p:pic>
      <p:pic>
        <p:nvPicPr>
          <p:cNvPr id="333" name="Google Shape;333;p24"/>
          <p:cNvPicPr preferRelativeResize="0"/>
          <p:nvPr/>
        </p:nvPicPr>
        <p:blipFill>
          <a:blip r:embed="rId4">
            <a:alphaModFix/>
          </a:blip>
          <a:stretch>
            <a:fillRect/>
          </a:stretch>
        </p:blipFill>
        <p:spPr>
          <a:xfrm>
            <a:off x="4991100" y="1302100"/>
            <a:ext cx="3228975" cy="2981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5"/>
          <p:cNvSpPr txBox="1"/>
          <p:nvPr/>
        </p:nvSpPr>
        <p:spPr>
          <a:xfrm>
            <a:off x="1300325" y="1949775"/>
            <a:ext cx="7079400" cy="8313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4200">
                <a:solidFill>
                  <a:schemeClr val="lt1"/>
                </a:solidFill>
                <a:latin typeface="Roboto Condensed Light"/>
                <a:ea typeface="Roboto Condensed Light"/>
                <a:cs typeface="Roboto Condensed Light"/>
                <a:sym typeface="Roboto Condensed Light"/>
              </a:rPr>
              <a:t>Hacia el </a:t>
            </a:r>
            <a:r>
              <a:rPr lang="es" sz="4200">
                <a:solidFill>
                  <a:schemeClr val="lt1"/>
                </a:solidFill>
                <a:latin typeface="Roboto Condensed Light"/>
                <a:ea typeface="Roboto Condensed Light"/>
                <a:cs typeface="Roboto Condensed Light"/>
                <a:sym typeface="Roboto Condensed Light"/>
              </a:rPr>
              <a:t>Modelo 3D del Nautilus</a:t>
            </a:r>
            <a:endParaRPr sz="4200">
              <a:solidFill>
                <a:schemeClr val="lt1"/>
              </a:solidFill>
              <a:latin typeface="Roboto Condensed Light"/>
              <a:ea typeface="Roboto Condensed Light"/>
              <a:cs typeface="Roboto Condensed Light"/>
              <a:sym typeface="Roboto Condensed Light"/>
            </a:endParaRPr>
          </a:p>
        </p:txBody>
      </p:sp>
      <p:pic>
        <p:nvPicPr>
          <p:cNvPr id="339" name="Google Shape;339;p25"/>
          <p:cNvPicPr preferRelativeResize="0"/>
          <p:nvPr/>
        </p:nvPicPr>
        <p:blipFill>
          <a:blip r:embed="rId3">
            <a:alphaModFix/>
          </a:blip>
          <a:stretch>
            <a:fillRect/>
          </a:stretch>
        </p:blipFill>
        <p:spPr>
          <a:xfrm>
            <a:off x="568875" y="2916550"/>
            <a:ext cx="2390541" cy="1550625"/>
          </a:xfrm>
          <a:prstGeom prst="rect">
            <a:avLst/>
          </a:prstGeom>
          <a:noFill/>
          <a:ln>
            <a:noFill/>
          </a:ln>
        </p:spPr>
      </p:pic>
      <p:pic>
        <p:nvPicPr>
          <p:cNvPr id="340" name="Google Shape;340;p25"/>
          <p:cNvPicPr preferRelativeResize="0"/>
          <p:nvPr/>
        </p:nvPicPr>
        <p:blipFill>
          <a:blip r:embed="rId4">
            <a:alphaModFix/>
          </a:blip>
          <a:stretch>
            <a:fillRect/>
          </a:stretch>
        </p:blipFill>
        <p:spPr>
          <a:xfrm>
            <a:off x="3392075" y="2839125"/>
            <a:ext cx="2512260" cy="1644975"/>
          </a:xfrm>
          <a:prstGeom prst="rect">
            <a:avLst/>
          </a:prstGeom>
          <a:noFill/>
          <a:ln>
            <a:noFill/>
          </a:ln>
        </p:spPr>
      </p:pic>
      <p:pic>
        <p:nvPicPr>
          <p:cNvPr id="341" name="Google Shape;341;p25"/>
          <p:cNvPicPr preferRelativeResize="0"/>
          <p:nvPr/>
        </p:nvPicPr>
        <p:blipFill>
          <a:blip r:embed="rId5">
            <a:alphaModFix/>
          </a:blip>
          <a:stretch>
            <a:fillRect/>
          </a:stretch>
        </p:blipFill>
        <p:spPr>
          <a:xfrm>
            <a:off x="3165863" y="152400"/>
            <a:ext cx="2964673" cy="1644975"/>
          </a:xfrm>
          <a:prstGeom prst="rect">
            <a:avLst/>
          </a:prstGeom>
          <a:noFill/>
          <a:ln>
            <a:noFill/>
          </a:ln>
        </p:spPr>
      </p:pic>
      <p:pic>
        <p:nvPicPr>
          <p:cNvPr id="342" name="Google Shape;342;p25"/>
          <p:cNvPicPr preferRelativeResize="0"/>
          <p:nvPr/>
        </p:nvPicPr>
        <p:blipFill>
          <a:blip r:embed="rId6">
            <a:alphaModFix/>
          </a:blip>
          <a:stretch>
            <a:fillRect/>
          </a:stretch>
        </p:blipFill>
        <p:spPr>
          <a:xfrm>
            <a:off x="6124301" y="3018625"/>
            <a:ext cx="2881851" cy="1597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6"/>
          <p:cNvSpPr txBox="1"/>
          <p:nvPr/>
        </p:nvSpPr>
        <p:spPr>
          <a:xfrm>
            <a:off x="971725" y="1949775"/>
            <a:ext cx="7407900" cy="8313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4200">
                <a:solidFill>
                  <a:schemeClr val="lt1"/>
                </a:solidFill>
                <a:latin typeface="Roboto Condensed Light"/>
                <a:ea typeface="Roboto Condensed Light"/>
                <a:cs typeface="Roboto Condensed Light"/>
                <a:sym typeface="Roboto Condensed Light"/>
              </a:rPr>
              <a:t>La sección transversal del Nautilus</a:t>
            </a:r>
            <a:endParaRPr sz="4200">
              <a:solidFill>
                <a:schemeClr val="lt1"/>
              </a:solidFill>
              <a:latin typeface="Roboto Condensed Light"/>
              <a:ea typeface="Roboto Condensed Light"/>
              <a:cs typeface="Roboto Condensed Light"/>
              <a:sym typeface="Roboto Condensed Light"/>
            </a:endParaRPr>
          </a:p>
        </p:txBody>
      </p:sp>
      <p:pic>
        <p:nvPicPr>
          <p:cNvPr id="348" name="Google Shape;348;p26"/>
          <p:cNvPicPr preferRelativeResize="0"/>
          <p:nvPr/>
        </p:nvPicPr>
        <p:blipFill>
          <a:blip r:embed="rId3">
            <a:alphaModFix/>
          </a:blip>
          <a:stretch>
            <a:fillRect/>
          </a:stretch>
        </p:blipFill>
        <p:spPr>
          <a:xfrm rot="5400000">
            <a:off x="1095050" y="2246863"/>
            <a:ext cx="1428750" cy="2695575"/>
          </a:xfrm>
          <a:prstGeom prst="rect">
            <a:avLst/>
          </a:prstGeom>
          <a:noFill/>
          <a:ln>
            <a:noFill/>
          </a:ln>
        </p:spPr>
      </p:pic>
      <p:pic>
        <p:nvPicPr>
          <p:cNvPr id="349" name="Google Shape;349;p26"/>
          <p:cNvPicPr preferRelativeResize="0"/>
          <p:nvPr/>
        </p:nvPicPr>
        <p:blipFill>
          <a:blip r:embed="rId4">
            <a:alphaModFix/>
          </a:blip>
          <a:stretch>
            <a:fillRect/>
          </a:stretch>
        </p:blipFill>
        <p:spPr>
          <a:xfrm rot="-5400000">
            <a:off x="4068337" y="-353888"/>
            <a:ext cx="1543375" cy="2756000"/>
          </a:xfrm>
          <a:prstGeom prst="rect">
            <a:avLst/>
          </a:prstGeom>
          <a:noFill/>
          <a:ln>
            <a:noFill/>
          </a:ln>
        </p:spPr>
      </p:pic>
      <p:pic>
        <p:nvPicPr>
          <p:cNvPr id="350" name="Google Shape;350;p26"/>
          <p:cNvPicPr preferRelativeResize="0"/>
          <p:nvPr/>
        </p:nvPicPr>
        <p:blipFill>
          <a:blip r:embed="rId5">
            <a:alphaModFix/>
          </a:blip>
          <a:stretch>
            <a:fillRect/>
          </a:stretch>
        </p:blipFill>
        <p:spPr>
          <a:xfrm rot="10800000">
            <a:off x="3377023" y="2797875"/>
            <a:ext cx="2597300" cy="1441150"/>
          </a:xfrm>
          <a:prstGeom prst="rect">
            <a:avLst/>
          </a:prstGeom>
          <a:noFill/>
          <a:ln>
            <a:noFill/>
          </a:ln>
        </p:spPr>
      </p:pic>
      <p:pic>
        <p:nvPicPr>
          <p:cNvPr id="351" name="Google Shape;351;p26"/>
          <p:cNvPicPr preferRelativeResize="0"/>
          <p:nvPr/>
        </p:nvPicPr>
        <p:blipFill>
          <a:blip r:embed="rId6">
            <a:alphaModFix/>
          </a:blip>
          <a:stretch>
            <a:fillRect/>
          </a:stretch>
        </p:blipFill>
        <p:spPr>
          <a:xfrm rot="10800000">
            <a:off x="6126725" y="2781075"/>
            <a:ext cx="2810325" cy="1434850"/>
          </a:xfrm>
          <a:prstGeom prst="rect">
            <a:avLst/>
          </a:prstGeom>
          <a:noFill/>
          <a:ln>
            <a:noFill/>
          </a:ln>
        </p:spPr>
      </p:pic>
      <p:sp>
        <p:nvSpPr>
          <p:cNvPr id="352" name="Google Shape;352;p26"/>
          <p:cNvSpPr txBox="1"/>
          <p:nvPr/>
        </p:nvSpPr>
        <p:spPr>
          <a:xfrm>
            <a:off x="413525" y="413972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Tanabe, Kazushige &amp; Hayasaka, Shozo &amp; Tsukahara, Junzo. (1985)  </a:t>
            </a:r>
            <a:r>
              <a:rPr lang="es" sz="1300">
                <a:solidFill>
                  <a:srgbClr val="FF0000"/>
                </a:solidFill>
                <a:latin typeface="Roboto Condensed Light"/>
                <a:ea typeface="Roboto Condensed Light"/>
                <a:cs typeface="Roboto Condensed Light"/>
                <a:sym typeface="Roboto Condensed Light"/>
              </a:rPr>
              <a:t>¡Errónea!</a:t>
            </a:r>
            <a:endParaRPr>
              <a:solidFill>
                <a:srgbClr val="FF0000"/>
              </a:solidFill>
            </a:endParaRPr>
          </a:p>
        </p:txBody>
      </p:sp>
      <p:sp>
        <p:nvSpPr>
          <p:cNvPr id="353" name="Google Shape;353;p26"/>
          <p:cNvSpPr txBox="1"/>
          <p:nvPr/>
        </p:nvSpPr>
        <p:spPr>
          <a:xfrm>
            <a:off x="6575300" y="4115875"/>
            <a:ext cx="2298000" cy="585000"/>
          </a:xfrm>
          <a:prstGeom prst="rect">
            <a:avLst/>
          </a:prstGeom>
          <a:noFill/>
          <a:ln>
            <a:noFill/>
          </a:ln>
        </p:spPr>
        <p:txBody>
          <a:bodyPr anchorCtr="0" anchor="t" bIns="91425" lIns="91425" spcFirstLastPara="1" rIns="91425" wrap="square" tIns="91425">
            <a:spAutoFit/>
          </a:bodyPr>
          <a:lstStyle/>
          <a:p>
            <a:pPr indent="0" lvl="0" marL="0" rtl="0" algn="ctr">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González-Restrepo, F. (2019).  Museo D’Arcy Thompson. </a:t>
            </a:r>
            <a:endParaRPr/>
          </a:p>
        </p:txBody>
      </p:sp>
      <p:sp>
        <p:nvSpPr>
          <p:cNvPr id="354" name="Google Shape;354;p26"/>
          <p:cNvSpPr txBox="1"/>
          <p:nvPr/>
        </p:nvSpPr>
        <p:spPr>
          <a:xfrm>
            <a:off x="3268513" y="413972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Tanabe, Kazushige &amp; Tsukahara, Jyunzo &amp; Hayasaka, Shozo. (1990).  </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27">
            <a:hlinkClick r:id="rId3"/>
          </p:cNvPr>
          <p:cNvPicPr preferRelativeResize="0"/>
          <p:nvPr/>
        </p:nvPicPr>
        <p:blipFill>
          <a:blip r:embed="rId4">
            <a:alphaModFix/>
          </a:blip>
          <a:stretch>
            <a:fillRect/>
          </a:stretch>
        </p:blipFill>
        <p:spPr>
          <a:xfrm>
            <a:off x="699896" y="2495550"/>
            <a:ext cx="3872102" cy="2408574"/>
          </a:xfrm>
          <a:prstGeom prst="rect">
            <a:avLst/>
          </a:prstGeom>
          <a:noFill/>
          <a:ln>
            <a:noFill/>
          </a:ln>
        </p:spPr>
      </p:pic>
      <p:sp>
        <p:nvSpPr>
          <p:cNvPr id="360" name="Google Shape;360;p27"/>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800"/>
              <a:t>La sección del Nautilus según Tanabe, Hayasaka y Tsukahara (1985)</a:t>
            </a:r>
            <a:r>
              <a:rPr lang="es"/>
              <a:t> </a:t>
            </a:r>
            <a:endParaRPr b="0"/>
          </a:p>
        </p:txBody>
      </p:sp>
      <p:sp>
        <p:nvSpPr>
          <p:cNvPr id="361" name="Google Shape;361;p27"/>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362" name="Google Shape;362;p27">
            <a:hlinkClick r:id="rId5"/>
          </p:cNvPr>
          <p:cNvPicPr preferRelativeResize="0"/>
          <p:nvPr/>
        </p:nvPicPr>
        <p:blipFill>
          <a:blip r:embed="rId6">
            <a:alphaModFix/>
          </a:blip>
          <a:stretch>
            <a:fillRect/>
          </a:stretch>
        </p:blipFill>
        <p:spPr>
          <a:xfrm>
            <a:off x="5151775" y="2770530"/>
            <a:ext cx="2504826" cy="2011020"/>
          </a:xfrm>
          <a:prstGeom prst="rect">
            <a:avLst/>
          </a:prstGeom>
          <a:noFill/>
          <a:ln>
            <a:noFill/>
          </a:ln>
        </p:spPr>
      </p:pic>
      <p:grpSp>
        <p:nvGrpSpPr>
          <p:cNvPr id="363" name="Google Shape;363;p27"/>
          <p:cNvGrpSpPr/>
          <p:nvPr/>
        </p:nvGrpSpPr>
        <p:grpSpPr>
          <a:xfrm>
            <a:off x="1637100" y="656450"/>
            <a:ext cx="7395175" cy="1900151"/>
            <a:chOff x="1637100" y="732650"/>
            <a:chExt cx="7395175" cy="1900151"/>
          </a:xfrm>
        </p:grpSpPr>
        <p:sp>
          <p:nvSpPr>
            <p:cNvPr id="364" name="Google Shape;364;p27"/>
            <p:cNvSpPr txBox="1"/>
            <p:nvPr/>
          </p:nvSpPr>
          <p:spPr>
            <a:xfrm>
              <a:off x="7607575" y="1346275"/>
              <a:ext cx="1424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rgbClr val="E06666"/>
                  </a:solidFill>
                  <a:latin typeface="Roboto Condensed"/>
                  <a:ea typeface="Roboto Condensed"/>
                  <a:cs typeface="Roboto Condensed"/>
                  <a:sym typeface="Roboto Condensed"/>
                </a:rPr>
                <a:t>¡sección mal editada!</a:t>
              </a:r>
              <a:r>
                <a:rPr lang="es" sz="1100">
                  <a:solidFill>
                    <a:srgbClr val="E06666"/>
                  </a:solidFill>
                  <a:latin typeface="Roboto Condensed Light"/>
                  <a:ea typeface="Roboto Condensed Light"/>
                  <a:cs typeface="Roboto Condensed Light"/>
                  <a:sym typeface="Roboto Condensed Light"/>
                </a:rPr>
                <a:t> No es cordobesa, ni  logarítmica</a:t>
              </a:r>
              <a:endParaRPr sz="1100">
                <a:solidFill>
                  <a:srgbClr val="E06666"/>
                </a:solidFill>
                <a:latin typeface="Roboto Condensed Light"/>
                <a:ea typeface="Roboto Condensed Light"/>
                <a:cs typeface="Roboto Condensed Light"/>
                <a:sym typeface="Roboto Condensed Light"/>
              </a:endParaRPr>
            </a:p>
          </p:txBody>
        </p:sp>
        <p:sp>
          <p:nvSpPr>
            <p:cNvPr id="365" name="Google Shape;365;p27"/>
            <p:cNvSpPr txBox="1"/>
            <p:nvPr/>
          </p:nvSpPr>
          <p:spPr>
            <a:xfrm>
              <a:off x="1637100" y="1090075"/>
              <a:ext cx="3000000" cy="1185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Tanabe, Kazushige &amp; Hayasaka, Shozo &amp; Tsukahara, Junzo. (1985). </a:t>
              </a:r>
              <a:r>
                <a:rPr lang="es" sz="1300" u="sng">
                  <a:solidFill>
                    <a:schemeClr val="hlink"/>
                  </a:solidFill>
                  <a:latin typeface="Roboto Condensed Light"/>
                  <a:ea typeface="Roboto Condensed Light"/>
                  <a:cs typeface="Roboto Condensed Light"/>
                  <a:sym typeface="Roboto Condensed Light"/>
                  <a:hlinkClick r:id="rId7"/>
                </a:rPr>
                <a:t>Morphological Analysis of Nautilus pompilius</a:t>
              </a:r>
              <a:r>
                <a:rPr lang="es" sz="1300">
                  <a:solidFill>
                    <a:srgbClr val="263248"/>
                  </a:solidFill>
                  <a:latin typeface="Roboto Condensed Light"/>
                  <a:ea typeface="Roboto Condensed Light"/>
                  <a:cs typeface="Roboto Condensed Light"/>
                  <a:sym typeface="Roboto Condensed Light"/>
                </a:rPr>
                <a:t>. </a:t>
              </a:r>
              <a:r>
                <a:rPr i="1" lang="es" sz="1300">
                  <a:solidFill>
                    <a:srgbClr val="263248"/>
                  </a:solidFill>
                  <a:latin typeface="Roboto Condensed Light"/>
                  <a:ea typeface="Roboto Condensed Light"/>
                  <a:cs typeface="Roboto Condensed Light"/>
                  <a:sym typeface="Roboto Condensed Light"/>
                </a:rPr>
                <a:t>Kagoshima Univ. Res. Center S. Pac..Occasional Papers, No. 4. p. 38-49.</a:t>
              </a:r>
              <a:endParaRPr/>
            </a:p>
          </p:txBody>
        </p:sp>
        <p:grpSp>
          <p:nvGrpSpPr>
            <p:cNvPr id="366" name="Google Shape;366;p27"/>
            <p:cNvGrpSpPr/>
            <p:nvPr/>
          </p:nvGrpSpPr>
          <p:grpSpPr>
            <a:xfrm>
              <a:off x="5181600" y="732650"/>
              <a:ext cx="2504825" cy="1900151"/>
              <a:chOff x="381000" y="656450"/>
              <a:chExt cx="2504825" cy="1900151"/>
            </a:xfrm>
          </p:grpSpPr>
          <p:pic>
            <p:nvPicPr>
              <p:cNvPr id="367" name="Google Shape;367;p27"/>
              <p:cNvPicPr preferRelativeResize="0"/>
              <p:nvPr/>
            </p:nvPicPr>
            <p:blipFill>
              <a:blip r:embed="rId8">
                <a:alphaModFix/>
              </a:blip>
              <a:stretch>
                <a:fillRect/>
              </a:stretch>
            </p:blipFill>
            <p:spPr>
              <a:xfrm>
                <a:off x="381000" y="656450"/>
                <a:ext cx="2504825" cy="1893639"/>
              </a:xfrm>
              <a:prstGeom prst="rect">
                <a:avLst/>
              </a:prstGeom>
              <a:noFill/>
              <a:ln>
                <a:noFill/>
              </a:ln>
            </p:spPr>
          </p:pic>
          <p:sp>
            <p:nvSpPr>
              <p:cNvPr id="368" name="Google Shape;368;p27"/>
              <p:cNvSpPr/>
              <p:nvPr/>
            </p:nvSpPr>
            <p:spPr>
              <a:xfrm>
                <a:off x="1988186" y="663001"/>
                <a:ext cx="773700" cy="1893600"/>
              </a:xfrm>
              <a:prstGeom prst="rect">
                <a:avLst/>
              </a:prstGeom>
              <a:noFill/>
              <a:ln cap="flat" cmpd="sng" w="2857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69" name="Google Shape;369;p27"/>
            <p:cNvCxnSpPr>
              <a:stCxn id="365" idx="3"/>
              <a:endCxn id="367" idx="1"/>
            </p:cNvCxnSpPr>
            <p:nvPr/>
          </p:nvCxnSpPr>
          <p:spPr>
            <a:xfrm flipH="1" rot="10800000">
              <a:off x="4637100" y="1679425"/>
              <a:ext cx="544500" cy="3300"/>
            </a:xfrm>
            <a:prstGeom prst="straightConnector1">
              <a:avLst/>
            </a:prstGeom>
            <a:noFill/>
            <a:ln cap="flat" cmpd="sng" w="9525">
              <a:solidFill>
                <a:schemeClr val="dk2"/>
              </a:solidFill>
              <a:prstDash val="solid"/>
              <a:round/>
              <a:headEnd len="med" w="med" type="none"/>
              <a:tailEnd len="med" w="med" type="triangle"/>
            </a:ln>
          </p:spPr>
        </p:cxnSp>
      </p:grpSp>
      <p:sp>
        <p:nvSpPr>
          <p:cNvPr id="370" name="Google Shape;370;p27"/>
          <p:cNvSpPr txBox="1"/>
          <p:nvPr/>
        </p:nvSpPr>
        <p:spPr>
          <a:xfrm>
            <a:off x="173550" y="2092900"/>
            <a:ext cx="431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chemeClr val="accent3"/>
                </a:solidFill>
                <a:latin typeface="Roboto Condensed"/>
                <a:ea typeface="Roboto Condensed"/>
                <a:cs typeface="Roboto Condensed"/>
                <a:sym typeface="Roboto Condensed"/>
              </a:rPr>
              <a:t>Verificación de que no es cordobesa</a:t>
            </a:r>
            <a:endParaRPr sz="1100">
              <a:solidFill>
                <a:schemeClr val="accent3"/>
              </a:solidFill>
              <a:latin typeface="Roboto Condensed Light"/>
              <a:ea typeface="Roboto Condensed Light"/>
              <a:cs typeface="Roboto Condensed Light"/>
              <a:sym typeface="Roboto Condensed Light"/>
            </a:endParaRPr>
          </a:p>
        </p:txBody>
      </p:sp>
      <p:pic>
        <p:nvPicPr>
          <p:cNvPr id="371" name="Google Shape;371;p27">
            <a:hlinkClick r:id="rId9"/>
          </p:cNvPr>
          <p:cNvPicPr preferRelativeResize="0"/>
          <p:nvPr/>
        </p:nvPicPr>
        <p:blipFill>
          <a:blip r:embed="rId10">
            <a:alphaModFix/>
          </a:blip>
          <a:stretch>
            <a:fillRect/>
          </a:stretch>
        </p:blipFill>
        <p:spPr>
          <a:xfrm>
            <a:off x="374711" y="4781559"/>
            <a:ext cx="326085" cy="304800"/>
          </a:xfrm>
          <a:prstGeom prst="rect">
            <a:avLst/>
          </a:prstGeom>
          <a:noFill/>
          <a:ln>
            <a:noFill/>
          </a:ln>
        </p:spPr>
      </p:pic>
      <p:pic>
        <p:nvPicPr>
          <p:cNvPr id="372" name="Google Shape;372;p27">
            <a:hlinkClick r:id="rId11"/>
          </p:cNvPr>
          <p:cNvPicPr preferRelativeResize="0"/>
          <p:nvPr/>
        </p:nvPicPr>
        <p:blipFill>
          <a:blip r:embed="rId10">
            <a:alphaModFix/>
          </a:blip>
          <a:stretch>
            <a:fillRect/>
          </a:stretch>
        </p:blipFill>
        <p:spPr>
          <a:xfrm>
            <a:off x="5029211" y="4781559"/>
            <a:ext cx="326085" cy="304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8"/>
          <p:cNvSpPr txBox="1"/>
          <p:nvPr/>
        </p:nvSpPr>
        <p:spPr>
          <a:xfrm>
            <a:off x="173550" y="2245300"/>
            <a:ext cx="431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chemeClr val="accent3"/>
                </a:solidFill>
                <a:latin typeface="Roboto Condensed"/>
                <a:ea typeface="Roboto Condensed"/>
                <a:cs typeface="Roboto Condensed"/>
                <a:sym typeface="Roboto Condensed"/>
              </a:rPr>
              <a:t>Verificación de que es cordobesa</a:t>
            </a:r>
            <a:endParaRPr sz="1100">
              <a:solidFill>
                <a:schemeClr val="accent3"/>
              </a:solidFill>
              <a:latin typeface="Roboto Condensed Light"/>
              <a:ea typeface="Roboto Condensed Light"/>
              <a:cs typeface="Roboto Condensed Light"/>
              <a:sym typeface="Roboto Condensed Light"/>
            </a:endParaRPr>
          </a:p>
        </p:txBody>
      </p:sp>
      <p:sp>
        <p:nvSpPr>
          <p:cNvPr id="378" name="Google Shape;378;p28"/>
          <p:cNvSpPr txBox="1"/>
          <p:nvPr>
            <p:ph type="title"/>
          </p:nvPr>
        </p:nvSpPr>
        <p:spPr>
          <a:xfrm>
            <a:off x="-1952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700"/>
              <a:t>La sección del Nautilus según G-Restrepo (2019), museo D’Arcy Thompson</a:t>
            </a:r>
            <a:r>
              <a:rPr lang="es" sz="1900"/>
              <a:t> </a:t>
            </a:r>
            <a:endParaRPr b="0" sz="1900"/>
          </a:p>
        </p:txBody>
      </p:sp>
      <p:sp>
        <p:nvSpPr>
          <p:cNvPr id="379" name="Google Shape;379;p28"/>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grpSp>
        <p:nvGrpSpPr>
          <p:cNvPr id="380" name="Google Shape;380;p28"/>
          <p:cNvGrpSpPr/>
          <p:nvPr/>
        </p:nvGrpSpPr>
        <p:grpSpPr>
          <a:xfrm>
            <a:off x="4915602" y="968075"/>
            <a:ext cx="2937690" cy="1185300"/>
            <a:chOff x="3337943" y="1120475"/>
            <a:chExt cx="3316800" cy="1185300"/>
          </a:xfrm>
        </p:grpSpPr>
        <p:sp>
          <p:nvSpPr>
            <p:cNvPr id="381" name="Google Shape;381;p28"/>
            <p:cNvSpPr txBox="1"/>
            <p:nvPr/>
          </p:nvSpPr>
          <p:spPr>
            <a:xfrm>
              <a:off x="3337943" y="1120475"/>
              <a:ext cx="2258400" cy="1185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González-Restrepo, F. (2019): Cortes del Nautilus a partir de la digitalización 3D del museo Dundee. Red Descartes Colombia. </a:t>
              </a:r>
              <a:endParaRPr/>
            </a:p>
          </p:txBody>
        </p:sp>
        <p:cxnSp>
          <p:nvCxnSpPr>
            <p:cNvPr id="382" name="Google Shape;382;p28"/>
            <p:cNvCxnSpPr>
              <a:stCxn id="381" idx="3"/>
            </p:cNvCxnSpPr>
            <p:nvPr/>
          </p:nvCxnSpPr>
          <p:spPr>
            <a:xfrm>
              <a:off x="5596343" y="1713125"/>
              <a:ext cx="1058400" cy="8400"/>
            </a:xfrm>
            <a:prstGeom prst="straightConnector1">
              <a:avLst/>
            </a:prstGeom>
            <a:noFill/>
            <a:ln cap="flat" cmpd="sng" w="9525">
              <a:solidFill>
                <a:schemeClr val="dk2"/>
              </a:solidFill>
              <a:prstDash val="solid"/>
              <a:round/>
              <a:headEnd len="med" w="med" type="none"/>
              <a:tailEnd len="med" w="med" type="triangle"/>
            </a:ln>
          </p:spPr>
        </p:cxnSp>
      </p:grpSp>
      <p:pic>
        <p:nvPicPr>
          <p:cNvPr id="383" name="Google Shape;383;p28">
            <a:hlinkClick r:id="rId3"/>
          </p:cNvPr>
          <p:cNvPicPr preferRelativeResize="0"/>
          <p:nvPr/>
        </p:nvPicPr>
        <p:blipFill>
          <a:blip r:embed="rId4">
            <a:alphaModFix/>
          </a:blip>
          <a:stretch>
            <a:fillRect/>
          </a:stretch>
        </p:blipFill>
        <p:spPr>
          <a:xfrm>
            <a:off x="4733775" y="2556600"/>
            <a:ext cx="2308951" cy="2453050"/>
          </a:xfrm>
          <a:prstGeom prst="rect">
            <a:avLst/>
          </a:prstGeom>
          <a:noFill/>
          <a:ln>
            <a:noFill/>
          </a:ln>
        </p:spPr>
      </p:pic>
      <p:pic>
        <p:nvPicPr>
          <p:cNvPr id="384" name="Google Shape;384;p28"/>
          <p:cNvPicPr preferRelativeResize="0"/>
          <p:nvPr/>
        </p:nvPicPr>
        <p:blipFill>
          <a:blip r:embed="rId5">
            <a:alphaModFix/>
          </a:blip>
          <a:stretch>
            <a:fillRect/>
          </a:stretch>
        </p:blipFill>
        <p:spPr>
          <a:xfrm>
            <a:off x="8132488" y="354000"/>
            <a:ext cx="641135" cy="2092900"/>
          </a:xfrm>
          <a:prstGeom prst="rect">
            <a:avLst/>
          </a:prstGeom>
          <a:noFill/>
          <a:ln>
            <a:noFill/>
          </a:ln>
        </p:spPr>
      </p:pic>
      <p:sp>
        <p:nvSpPr>
          <p:cNvPr id="385" name="Google Shape;385;p28"/>
          <p:cNvSpPr/>
          <p:nvPr/>
        </p:nvSpPr>
        <p:spPr>
          <a:xfrm>
            <a:off x="8040250" y="354050"/>
            <a:ext cx="825600" cy="2092800"/>
          </a:xfrm>
          <a:prstGeom prst="roundRect">
            <a:avLst>
              <a:gd fmla="val 16667"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6" name="Google Shape;386;p28">
            <a:hlinkClick r:id="rId6"/>
          </p:cNvPr>
          <p:cNvPicPr preferRelativeResize="0"/>
          <p:nvPr/>
        </p:nvPicPr>
        <p:blipFill>
          <a:blip r:embed="rId7">
            <a:alphaModFix/>
          </a:blip>
          <a:stretch>
            <a:fillRect/>
          </a:stretch>
        </p:blipFill>
        <p:spPr>
          <a:xfrm>
            <a:off x="164275" y="884950"/>
            <a:ext cx="1481964" cy="1231463"/>
          </a:xfrm>
          <a:prstGeom prst="rect">
            <a:avLst/>
          </a:prstGeom>
          <a:noFill/>
          <a:ln>
            <a:noFill/>
          </a:ln>
        </p:spPr>
      </p:pic>
      <p:pic>
        <p:nvPicPr>
          <p:cNvPr id="387" name="Google Shape;387;p28">
            <a:hlinkClick r:id="rId8"/>
          </p:cNvPr>
          <p:cNvPicPr preferRelativeResize="0"/>
          <p:nvPr/>
        </p:nvPicPr>
        <p:blipFill>
          <a:blip r:embed="rId9">
            <a:alphaModFix/>
          </a:blip>
          <a:stretch>
            <a:fillRect/>
          </a:stretch>
        </p:blipFill>
        <p:spPr>
          <a:xfrm>
            <a:off x="1722462" y="1857894"/>
            <a:ext cx="254113" cy="240009"/>
          </a:xfrm>
          <a:prstGeom prst="rect">
            <a:avLst/>
          </a:prstGeom>
          <a:noFill/>
          <a:ln>
            <a:noFill/>
          </a:ln>
        </p:spPr>
      </p:pic>
      <p:pic>
        <p:nvPicPr>
          <p:cNvPr id="388" name="Google Shape;388;p28">
            <a:hlinkClick r:id="rId10"/>
          </p:cNvPr>
          <p:cNvPicPr preferRelativeResize="0"/>
          <p:nvPr/>
        </p:nvPicPr>
        <p:blipFill>
          <a:blip r:embed="rId11">
            <a:alphaModFix/>
          </a:blip>
          <a:stretch>
            <a:fillRect/>
          </a:stretch>
        </p:blipFill>
        <p:spPr>
          <a:xfrm>
            <a:off x="381000" y="2571750"/>
            <a:ext cx="3804421" cy="2419350"/>
          </a:xfrm>
          <a:prstGeom prst="rect">
            <a:avLst/>
          </a:prstGeom>
          <a:noFill/>
          <a:ln>
            <a:noFill/>
          </a:ln>
        </p:spPr>
      </p:pic>
      <p:pic>
        <p:nvPicPr>
          <p:cNvPr id="389" name="Google Shape;389;p28">
            <a:hlinkClick r:id="rId12"/>
          </p:cNvPr>
          <p:cNvPicPr preferRelativeResize="0"/>
          <p:nvPr/>
        </p:nvPicPr>
        <p:blipFill>
          <a:blip r:embed="rId9">
            <a:alphaModFix/>
          </a:blip>
          <a:stretch>
            <a:fillRect/>
          </a:stretch>
        </p:blipFill>
        <p:spPr>
          <a:xfrm>
            <a:off x="222311" y="4781559"/>
            <a:ext cx="326085" cy="304800"/>
          </a:xfrm>
          <a:prstGeom prst="rect">
            <a:avLst/>
          </a:prstGeom>
          <a:noFill/>
          <a:ln>
            <a:noFill/>
          </a:ln>
        </p:spPr>
      </p:pic>
      <p:pic>
        <p:nvPicPr>
          <p:cNvPr id="390" name="Google Shape;390;p28">
            <a:hlinkClick r:id="rId13"/>
          </p:cNvPr>
          <p:cNvPicPr preferRelativeResize="0"/>
          <p:nvPr/>
        </p:nvPicPr>
        <p:blipFill>
          <a:blip r:embed="rId9">
            <a:alphaModFix/>
          </a:blip>
          <a:stretch>
            <a:fillRect/>
          </a:stretch>
        </p:blipFill>
        <p:spPr>
          <a:xfrm>
            <a:off x="4572011" y="4781559"/>
            <a:ext cx="326085" cy="304800"/>
          </a:xfrm>
          <a:prstGeom prst="rect">
            <a:avLst/>
          </a:prstGeom>
          <a:noFill/>
          <a:ln>
            <a:noFill/>
          </a:ln>
        </p:spPr>
      </p:pic>
      <p:pic>
        <p:nvPicPr>
          <p:cNvPr id="391" name="Google Shape;391;p28">
            <a:hlinkClick r:id="rId14"/>
          </p:cNvPr>
          <p:cNvPicPr preferRelativeResize="0"/>
          <p:nvPr/>
        </p:nvPicPr>
        <p:blipFill>
          <a:blip r:embed="rId15">
            <a:alphaModFix/>
          </a:blip>
          <a:stretch>
            <a:fillRect/>
          </a:stretch>
        </p:blipFill>
        <p:spPr>
          <a:xfrm rot="10800000">
            <a:off x="2041151" y="869100"/>
            <a:ext cx="539900" cy="1316375"/>
          </a:xfrm>
          <a:prstGeom prst="rect">
            <a:avLst/>
          </a:prstGeom>
          <a:noFill/>
          <a:ln>
            <a:noFill/>
          </a:ln>
        </p:spPr>
      </p:pic>
      <p:pic>
        <p:nvPicPr>
          <p:cNvPr id="392" name="Google Shape;392;p28">
            <a:hlinkClick r:id="rId16"/>
          </p:cNvPr>
          <p:cNvPicPr preferRelativeResize="0"/>
          <p:nvPr/>
        </p:nvPicPr>
        <p:blipFill>
          <a:blip r:embed="rId9">
            <a:alphaModFix/>
          </a:blip>
          <a:stretch>
            <a:fillRect/>
          </a:stretch>
        </p:blipFill>
        <p:spPr>
          <a:xfrm>
            <a:off x="2641400" y="1859129"/>
            <a:ext cx="254125" cy="237546"/>
          </a:xfrm>
          <a:prstGeom prst="rect">
            <a:avLst/>
          </a:prstGeom>
          <a:noFill/>
          <a:ln>
            <a:noFill/>
          </a:ln>
        </p:spPr>
      </p:pic>
      <p:pic>
        <p:nvPicPr>
          <p:cNvPr id="393" name="Google Shape;393;p28">
            <a:hlinkClick r:id="rId17"/>
          </p:cNvPr>
          <p:cNvPicPr preferRelativeResize="0"/>
          <p:nvPr/>
        </p:nvPicPr>
        <p:blipFill>
          <a:blip r:embed="rId18">
            <a:alphaModFix/>
          </a:blip>
          <a:stretch>
            <a:fillRect/>
          </a:stretch>
        </p:blipFill>
        <p:spPr>
          <a:xfrm rot="10800000">
            <a:off x="2955875" y="895613"/>
            <a:ext cx="1584750" cy="1263349"/>
          </a:xfrm>
          <a:prstGeom prst="rect">
            <a:avLst/>
          </a:prstGeom>
          <a:noFill/>
          <a:ln>
            <a:noFill/>
          </a:ln>
        </p:spPr>
      </p:pic>
      <p:pic>
        <p:nvPicPr>
          <p:cNvPr id="394" name="Google Shape;394;p28"/>
          <p:cNvPicPr preferRelativeResize="0"/>
          <p:nvPr/>
        </p:nvPicPr>
        <p:blipFill>
          <a:blip r:embed="rId19">
            <a:alphaModFix/>
          </a:blip>
          <a:stretch>
            <a:fillRect/>
          </a:stretch>
        </p:blipFill>
        <p:spPr>
          <a:xfrm>
            <a:off x="7591075" y="2571740"/>
            <a:ext cx="1487400" cy="12670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29">
            <a:hlinkClick r:id="rId3"/>
          </p:cNvPr>
          <p:cNvPicPr preferRelativeResize="0"/>
          <p:nvPr/>
        </p:nvPicPr>
        <p:blipFill>
          <a:blip r:embed="rId4">
            <a:alphaModFix/>
          </a:blip>
          <a:stretch>
            <a:fillRect/>
          </a:stretch>
        </p:blipFill>
        <p:spPr>
          <a:xfrm>
            <a:off x="4655275" y="2483400"/>
            <a:ext cx="2353875" cy="2507700"/>
          </a:xfrm>
          <a:prstGeom prst="rect">
            <a:avLst/>
          </a:prstGeom>
          <a:noFill/>
          <a:ln>
            <a:noFill/>
          </a:ln>
        </p:spPr>
      </p:pic>
      <p:sp>
        <p:nvSpPr>
          <p:cNvPr id="400" name="Google Shape;400;p29"/>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01" name="Google Shape;401;p29"/>
          <p:cNvSpPr txBox="1"/>
          <p:nvPr>
            <p:ph type="title"/>
          </p:nvPr>
        </p:nvSpPr>
        <p:spPr>
          <a:xfrm>
            <a:off x="-1952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800"/>
              <a:t>La sección del Nautilus según Tanabe, Hayasaka y Tsukahara (1990)</a:t>
            </a:r>
            <a:r>
              <a:rPr lang="es"/>
              <a:t> </a:t>
            </a:r>
            <a:endParaRPr b="0"/>
          </a:p>
        </p:txBody>
      </p:sp>
      <p:sp>
        <p:nvSpPr>
          <p:cNvPr id="402" name="Google Shape;402;p29"/>
          <p:cNvSpPr txBox="1"/>
          <p:nvPr/>
        </p:nvSpPr>
        <p:spPr>
          <a:xfrm>
            <a:off x="7328225" y="1092250"/>
            <a:ext cx="847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6AA84F"/>
                </a:solidFill>
                <a:latin typeface="Roboto Condensed Light"/>
                <a:ea typeface="Roboto Condensed Light"/>
                <a:cs typeface="Roboto Condensed Light"/>
                <a:sym typeface="Roboto Condensed Light"/>
              </a:rPr>
              <a:t>sección</a:t>
            </a:r>
            <a:endParaRPr sz="1100">
              <a:solidFill>
                <a:srgbClr val="6AA84F"/>
              </a:solidFill>
              <a:latin typeface="Roboto Condensed Light"/>
              <a:ea typeface="Roboto Condensed Light"/>
              <a:cs typeface="Roboto Condensed Light"/>
              <a:sym typeface="Roboto Condensed Light"/>
            </a:endParaRPr>
          </a:p>
          <a:p>
            <a:pPr indent="0" lvl="0" marL="0" rtl="0" algn="ctr">
              <a:spcBef>
                <a:spcPts val="0"/>
              </a:spcBef>
              <a:spcAft>
                <a:spcPts val="0"/>
              </a:spcAft>
              <a:buNone/>
            </a:pPr>
            <a:r>
              <a:rPr lang="es" sz="1100">
                <a:solidFill>
                  <a:srgbClr val="6AA84F"/>
                </a:solidFill>
                <a:latin typeface="Roboto Condensed Light"/>
                <a:ea typeface="Roboto Condensed Light"/>
                <a:cs typeface="Roboto Condensed Light"/>
                <a:sym typeface="Roboto Condensed Light"/>
              </a:rPr>
              <a:t> cordobesa</a:t>
            </a:r>
            <a:endParaRPr sz="1100">
              <a:solidFill>
                <a:srgbClr val="6AA84F"/>
              </a:solidFill>
              <a:latin typeface="Roboto Condensed Light"/>
              <a:ea typeface="Roboto Condensed Light"/>
              <a:cs typeface="Roboto Condensed Light"/>
              <a:sym typeface="Roboto Condensed Light"/>
            </a:endParaRPr>
          </a:p>
        </p:txBody>
      </p:sp>
      <p:sp>
        <p:nvSpPr>
          <p:cNvPr id="403" name="Google Shape;403;p29"/>
          <p:cNvSpPr txBox="1"/>
          <p:nvPr/>
        </p:nvSpPr>
        <p:spPr>
          <a:xfrm>
            <a:off x="173550" y="2321500"/>
            <a:ext cx="431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00">
                <a:solidFill>
                  <a:schemeClr val="accent3"/>
                </a:solidFill>
                <a:latin typeface="Roboto Condensed"/>
                <a:ea typeface="Roboto Condensed"/>
                <a:cs typeface="Roboto Condensed"/>
                <a:sym typeface="Roboto Condensed"/>
              </a:rPr>
              <a:t>Verificación de que es cordobesa</a:t>
            </a:r>
            <a:endParaRPr sz="1100">
              <a:solidFill>
                <a:schemeClr val="accent3"/>
              </a:solidFill>
              <a:latin typeface="Roboto Condensed Light"/>
              <a:ea typeface="Roboto Condensed Light"/>
              <a:cs typeface="Roboto Condensed Light"/>
              <a:sym typeface="Roboto Condensed Light"/>
            </a:endParaRPr>
          </a:p>
        </p:txBody>
      </p:sp>
      <p:pic>
        <p:nvPicPr>
          <p:cNvPr id="404" name="Google Shape;404;p29">
            <a:hlinkClick r:id="rId5"/>
          </p:cNvPr>
          <p:cNvPicPr preferRelativeResize="0"/>
          <p:nvPr/>
        </p:nvPicPr>
        <p:blipFill>
          <a:blip r:embed="rId6">
            <a:alphaModFix/>
          </a:blip>
          <a:stretch>
            <a:fillRect/>
          </a:stretch>
        </p:blipFill>
        <p:spPr>
          <a:xfrm>
            <a:off x="381000" y="2675500"/>
            <a:ext cx="3670120" cy="2315600"/>
          </a:xfrm>
          <a:prstGeom prst="rect">
            <a:avLst/>
          </a:prstGeom>
          <a:noFill/>
          <a:ln>
            <a:noFill/>
          </a:ln>
        </p:spPr>
      </p:pic>
      <p:grpSp>
        <p:nvGrpSpPr>
          <p:cNvPr id="405" name="Google Shape;405;p29"/>
          <p:cNvGrpSpPr/>
          <p:nvPr/>
        </p:nvGrpSpPr>
        <p:grpSpPr>
          <a:xfrm>
            <a:off x="2393038" y="530300"/>
            <a:ext cx="4798038" cy="1891800"/>
            <a:chOff x="1631038" y="606500"/>
            <a:chExt cx="4798038" cy="1891800"/>
          </a:xfrm>
        </p:grpSpPr>
        <p:sp>
          <p:nvSpPr>
            <p:cNvPr id="406" name="Google Shape;406;p29"/>
            <p:cNvSpPr/>
            <p:nvPr/>
          </p:nvSpPr>
          <p:spPr>
            <a:xfrm>
              <a:off x="5757675" y="606500"/>
              <a:ext cx="671400" cy="1891800"/>
            </a:xfrm>
            <a:prstGeom prst="roundRect">
              <a:avLst>
                <a:gd fmla="val 16667"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9"/>
            <p:cNvSpPr txBox="1"/>
            <p:nvPr/>
          </p:nvSpPr>
          <p:spPr>
            <a:xfrm>
              <a:off x="1631038" y="1082275"/>
              <a:ext cx="3000000" cy="1185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Tanabe, Kazushige &amp; Tsukahara, Jyunzo &amp; Hayasaka, Shozo. (1990).  </a:t>
              </a:r>
              <a:r>
                <a:rPr lang="es" sz="1300" u="sng">
                  <a:solidFill>
                    <a:schemeClr val="hlink"/>
                  </a:solidFill>
                  <a:latin typeface="Roboto Condensed Light"/>
                  <a:ea typeface="Roboto Condensed Light"/>
                  <a:cs typeface="Roboto Condensed Light"/>
                  <a:sym typeface="Roboto Condensed Light"/>
                  <a:hlinkClick r:id="rId7"/>
                </a:rPr>
                <a:t>Comparative morphology of living Nautilus (Cephalopoda) from the Philippines, Fiji and Palau</a:t>
              </a:r>
              <a:r>
                <a:rPr i="1" lang="es" sz="1050">
                  <a:solidFill>
                    <a:srgbClr val="263248"/>
                  </a:solidFill>
                  <a:highlight>
                    <a:srgbClr val="FFFFFF"/>
                  </a:highlight>
                  <a:latin typeface="Roboto"/>
                  <a:ea typeface="Roboto"/>
                  <a:cs typeface="Roboto"/>
                  <a:sym typeface="Roboto"/>
                </a:rPr>
                <a:t>, </a:t>
              </a:r>
              <a:r>
                <a:rPr i="1" lang="es" sz="1300">
                  <a:solidFill>
                    <a:srgbClr val="263248"/>
                  </a:solidFill>
                  <a:highlight>
                    <a:srgbClr val="FFFFFF"/>
                  </a:highlight>
                  <a:latin typeface="Roboto"/>
                  <a:ea typeface="Roboto"/>
                  <a:cs typeface="Roboto"/>
                  <a:sym typeface="Roboto"/>
                </a:rPr>
                <a:t>Malacologia</a:t>
              </a:r>
              <a:r>
                <a:rPr i="1" lang="es" sz="1300">
                  <a:solidFill>
                    <a:srgbClr val="777777"/>
                  </a:solidFill>
                  <a:highlight>
                    <a:srgbClr val="FFFFFF"/>
                  </a:highlight>
                  <a:latin typeface="Roboto"/>
                  <a:ea typeface="Roboto"/>
                  <a:cs typeface="Roboto"/>
                  <a:sym typeface="Roboto"/>
                </a:rPr>
                <a:t> 31(2):297-312.</a:t>
              </a:r>
              <a:endParaRPr sz="1300"/>
            </a:p>
          </p:txBody>
        </p:sp>
        <p:cxnSp>
          <p:nvCxnSpPr>
            <p:cNvPr id="408" name="Google Shape;408;p29"/>
            <p:cNvCxnSpPr>
              <a:stCxn id="407" idx="3"/>
              <a:endCxn id="409" idx="1"/>
            </p:cNvCxnSpPr>
            <p:nvPr/>
          </p:nvCxnSpPr>
          <p:spPr>
            <a:xfrm flipH="1" rot="10800000">
              <a:off x="4631038" y="1667125"/>
              <a:ext cx="1084500" cy="7800"/>
            </a:xfrm>
            <a:prstGeom prst="straightConnector1">
              <a:avLst/>
            </a:prstGeom>
            <a:noFill/>
            <a:ln cap="flat" cmpd="sng" w="9525">
              <a:solidFill>
                <a:schemeClr val="dk2"/>
              </a:solidFill>
              <a:prstDash val="solid"/>
              <a:round/>
              <a:headEnd len="med" w="med" type="none"/>
              <a:tailEnd len="med" w="med" type="triangle"/>
            </a:ln>
          </p:spPr>
        </p:cxnSp>
        <p:pic>
          <p:nvPicPr>
            <p:cNvPr id="410" name="Google Shape;410;p29"/>
            <p:cNvPicPr preferRelativeResize="0"/>
            <p:nvPr/>
          </p:nvPicPr>
          <p:blipFill>
            <a:blip r:embed="rId8">
              <a:alphaModFix/>
            </a:blip>
            <a:stretch>
              <a:fillRect/>
            </a:stretch>
          </p:blipFill>
          <p:spPr>
            <a:xfrm>
              <a:off x="5852725" y="682700"/>
              <a:ext cx="514950" cy="1805200"/>
            </a:xfrm>
            <a:prstGeom prst="rect">
              <a:avLst/>
            </a:prstGeom>
            <a:noFill/>
            <a:ln>
              <a:noFill/>
            </a:ln>
          </p:spPr>
        </p:pic>
      </p:grpSp>
      <p:pic>
        <p:nvPicPr>
          <p:cNvPr id="411" name="Google Shape;411;p29">
            <a:hlinkClick r:id="rId9"/>
          </p:cNvPr>
          <p:cNvPicPr preferRelativeResize="0"/>
          <p:nvPr/>
        </p:nvPicPr>
        <p:blipFill>
          <a:blip r:embed="rId10">
            <a:alphaModFix/>
          </a:blip>
          <a:stretch>
            <a:fillRect/>
          </a:stretch>
        </p:blipFill>
        <p:spPr>
          <a:xfrm>
            <a:off x="222311" y="4781559"/>
            <a:ext cx="326085" cy="304800"/>
          </a:xfrm>
          <a:prstGeom prst="rect">
            <a:avLst/>
          </a:prstGeom>
          <a:noFill/>
          <a:ln>
            <a:noFill/>
          </a:ln>
        </p:spPr>
      </p:pic>
      <p:pic>
        <p:nvPicPr>
          <p:cNvPr id="412" name="Google Shape;412;p29">
            <a:hlinkClick r:id="rId11"/>
          </p:cNvPr>
          <p:cNvPicPr preferRelativeResize="0"/>
          <p:nvPr/>
        </p:nvPicPr>
        <p:blipFill>
          <a:blip r:embed="rId10">
            <a:alphaModFix/>
          </a:blip>
          <a:stretch>
            <a:fillRect/>
          </a:stretch>
        </p:blipFill>
        <p:spPr>
          <a:xfrm>
            <a:off x="4572011" y="4781559"/>
            <a:ext cx="326085" cy="30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0"/>
          <p:cNvSpPr txBox="1"/>
          <p:nvPr>
            <p:ph idx="1" type="body"/>
          </p:nvPr>
        </p:nvSpPr>
        <p:spPr>
          <a:xfrm>
            <a:off x="5288275" y="3732400"/>
            <a:ext cx="3712800" cy="954300"/>
          </a:xfrm>
          <a:prstGeom prst="rect">
            <a:avLst/>
          </a:prstGeom>
        </p:spPr>
        <p:txBody>
          <a:bodyPr anchorCtr="0" anchor="ctr" bIns="91425" lIns="91425" spcFirstLastPara="1" rIns="91425" wrap="square" tIns="91425">
            <a:noAutofit/>
          </a:bodyPr>
          <a:lstStyle/>
          <a:p>
            <a:pPr indent="0" lvl="0" marL="0" rtl="0" algn="l">
              <a:spcBef>
                <a:spcPts val="600"/>
              </a:spcBef>
              <a:spcAft>
                <a:spcPts val="1000"/>
              </a:spcAft>
              <a:buNone/>
            </a:pPr>
            <a:r>
              <a:rPr lang="es" sz="1300"/>
              <a:t>Tanabe, Kazushige &amp; Tsukahara, Junzo. (1995).  </a:t>
            </a:r>
            <a:r>
              <a:rPr lang="es" sz="1300" u="sng">
                <a:solidFill>
                  <a:schemeClr val="hlink"/>
                </a:solidFill>
                <a:hlinkClick r:id="rId3"/>
              </a:rPr>
              <a:t>Morphological Analysis of Living Nautilus from Palau</a:t>
            </a:r>
            <a:r>
              <a:rPr lang="es" sz="1300"/>
              <a:t>. </a:t>
            </a:r>
            <a:r>
              <a:rPr i="1" lang="es" sz="1300"/>
              <a:t>Kagoshima Univ. Res. Center S. Pac..Occasional Papers, No. 27. p. 41-55.</a:t>
            </a:r>
            <a:endParaRPr/>
          </a:p>
        </p:txBody>
      </p:sp>
      <p:sp>
        <p:nvSpPr>
          <p:cNvPr id="418" name="Google Shape;418;p30"/>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419" name="Google Shape;419;p30"/>
          <p:cNvPicPr preferRelativeResize="0"/>
          <p:nvPr/>
        </p:nvPicPr>
        <p:blipFill>
          <a:blip r:embed="rId4">
            <a:alphaModFix/>
          </a:blip>
          <a:stretch>
            <a:fillRect/>
          </a:stretch>
        </p:blipFill>
        <p:spPr>
          <a:xfrm>
            <a:off x="146175" y="3599650"/>
            <a:ext cx="5041199" cy="1086000"/>
          </a:xfrm>
          <a:prstGeom prst="rect">
            <a:avLst/>
          </a:prstGeom>
          <a:noFill/>
          <a:ln>
            <a:noFill/>
          </a:ln>
        </p:spPr>
      </p:pic>
      <p:sp>
        <p:nvSpPr>
          <p:cNvPr id="420" name="Google Shape;420;p30"/>
          <p:cNvSpPr txBox="1"/>
          <p:nvPr/>
        </p:nvSpPr>
        <p:spPr>
          <a:xfrm>
            <a:off x="1260388" y="1337838"/>
            <a:ext cx="3000000" cy="1185300"/>
          </a:xfrm>
          <a:prstGeom prst="rect">
            <a:avLst/>
          </a:prstGeom>
          <a:noFill/>
          <a:ln>
            <a:noFill/>
          </a:ln>
        </p:spPr>
        <p:txBody>
          <a:bodyPr anchorCtr="0" anchor="t" bIns="91425" lIns="91425" spcFirstLastPara="1" rIns="91425" wrap="square" tIns="91425">
            <a:spAutoFit/>
          </a:bodyPr>
          <a:lstStyle/>
          <a:p>
            <a:pPr indent="0" lvl="0" marL="0" rtl="0" algn="l">
              <a:spcBef>
                <a:spcPts val="600"/>
              </a:spcBef>
              <a:spcAft>
                <a:spcPts val="1000"/>
              </a:spcAft>
              <a:buNone/>
            </a:pPr>
            <a:r>
              <a:rPr lang="es" sz="1300">
                <a:solidFill>
                  <a:srgbClr val="263248"/>
                </a:solidFill>
                <a:latin typeface="Roboto Condensed Light"/>
                <a:ea typeface="Roboto Condensed Light"/>
                <a:cs typeface="Roboto Condensed Light"/>
                <a:sym typeface="Roboto Condensed Light"/>
              </a:rPr>
              <a:t>Tanabe, Kazushige &amp; Tsukahara, Jyunzo &amp; Hayasaka, Shozo. (1990).  </a:t>
            </a:r>
            <a:r>
              <a:rPr lang="es" sz="1300" u="sng">
                <a:solidFill>
                  <a:schemeClr val="hlink"/>
                </a:solidFill>
                <a:latin typeface="Roboto Condensed Light"/>
                <a:ea typeface="Roboto Condensed Light"/>
                <a:cs typeface="Roboto Condensed Light"/>
                <a:sym typeface="Roboto Condensed Light"/>
                <a:hlinkClick r:id="rId5"/>
              </a:rPr>
              <a:t>Comparative morphology of living Nautilus (Cephalopoda) from the Philippines, Fiji and Palau</a:t>
            </a:r>
            <a:r>
              <a:rPr i="1" lang="es" sz="1050">
                <a:solidFill>
                  <a:srgbClr val="263248"/>
                </a:solidFill>
                <a:highlight>
                  <a:srgbClr val="FFFFFF"/>
                </a:highlight>
                <a:latin typeface="Roboto"/>
                <a:ea typeface="Roboto"/>
                <a:cs typeface="Roboto"/>
                <a:sym typeface="Roboto"/>
              </a:rPr>
              <a:t>, </a:t>
            </a:r>
            <a:r>
              <a:rPr i="1" lang="es" sz="1300">
                <a:solidFill>
                  <a:srgbClr val="263248"/>
                </a:solidFill>
                <a:highlight>
                  <a:srgbClr val="FFFFFF"/>
                </a:highlight>
                <a:latin typeface="Roboto"/>
                <a:ea typeface="Roboto"/>
                <a:cs typeface="Roboto"/>
                <a:sym typeface="Roboto"/>
              </a:rPr>
              <a:t>Malacologia</a:t>
            </a:r>
            <a:r>
              <a:rPr i="1" lang="es" sz="1300">
                <a:solidFill>
                  <a:srgbClr val="777777"/>
                </a:solidFill>
                <a:highlight>
                  <a:srgbClr val="FFFFFF"/>
                </a:highlight>
                <a:latin typeface="Roboto"/>
                <a:ea typeface="Roboto"/>
                <a:cs typeface="Roboto"/>
                <a:sym typeface="Roboto"/>
              </a:rPr>
              <a:t> 31(2):297-312.</a:t>
            </a:r>
            <a:endParaRPr sz="1300"/>
          </a:p>
        </p:txBody>
      </p:sp>
      <p:pic>
        <p:nvPicPr>
          <p:cNvPr id="421" name="Google Shape;421;p30">
            <a:hlinkClick r:id="rId6"/>
          </p:cNvPr>
          <p:cNvPicPr preferRelativeResize="0"/>
          <p:nvPr/>
        </p:nvPicPr>
        <p:blipFill>
          <a:blip r:embed="rId7">
            <a:alphaModFix/>
          </a:blip>
          <a:stretch>
            <a:fillRect/>
          </a:stretch>
        </p:blipFill>
        <p:spPr>
          <a:xfrm>
            <a:off x="4798425" y="1114688"/>
            <a:ext cx="2466156" cy="1966175"/>
          </a:xfrm>
          <a:prstGeom prst="rect">
            <a:avLst/>
          </a:prstGeom>
          <a:noFill/>
          <a:ln>
            <a:noFill/>
          </a:ln>
        </p:spPr>
      </p:pic>
      <p:sp>
        <p:nvSpPr>
          <p:cNvPr id="422" name="Google Shape;422;p30"/>
          <p:cNvSpPr/>
          <p:nvPr/>
        </p:nvSpPr>
        <p:spPr>
          <a:xfrm>
            <a:off x="6593175" y="1079788"/>
            <a:ext cx="671400" cy="1891800"/>
          </a:xfrm>
          <a:prstGeom prst="roundRect">
            <a:avLst>
              <a:gd fmla="val 16667"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0"/>
          <p:cNvSpPr txBox="1"/>
          <p:nvPr/>
        </p:nvSpPr>
        <p:spPr>
          <a:xfrm>
            <a:off x="4907800" y="3032425"/>
            <a:ext cx="2466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100">
                <a:solidFill>
                  <a:srgbClr val="6AA84F"/>
                </a:solidFill>
                <a:latin typeface="Roboto Condensed Light"/>
                <a:ea typeface="Roboto Condensed Light"/>
                <a:cs typeface="Roboto Condensed Light"/>
                <a:sym typeface="Roboto Condensed Light"/>
              </a:rPr>
              <a:t>secciones cordobesas</a:t>
            </a:r>
            <a:endParaRPr sz="1100">
              <a:solidFill>
                <a:srgbClr val="6AA84F"/>
              </a:solidFill>
              <a:latin typeface="Roboto Condensed Light"/>
              <a:ea typeface="Roboto Condensed Light"/>
              <a:cs typeface="Roboto Condensed Light"/>
              <a:sym typeface="Roboto Condensed Light"/>
            </a:endParaRPr>
          </a:p>
        </p:txBody>
      </p:sp>
      <p:sp>
        <p:nvSpPr>
          <p:cNvPr id="424" name="Google Shape;424;p30"/>
          <p:cNvSpPr txBox="1"/>
          <p:nvPr>
            <p:ph type="title"/>
          </p:nvPr>
        </p:nvSpPr>
        <p:spPr>
          <a:xfrm>
            <a:off x="-1952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800"/>
              <a:t>Búsqueda de un tipo (holotipo) de la sección frontal del Nautilus</a:t>
            </a:r>
            <a:r>
              <a:rPr lang="es"/>
              <a:t> </a:t>
            </a:r>
            <a:endParaRPr b="0"/>
          </a:p>
        </p:txBody>
      </p:sp>
      <p:pic>
        <p:nvPicPr>
          <p:cNvPr id="425" name="Google Shape;425;p30">
            <a:hlinkClick r:id="rId8"/>
          </p:cNvPr>
          <p:cNvPicPr preferRelativeResize="0"/>
          <p:nvPr/>
        </p:nvPicPr>
        <p:blipFill>
          <a:blip r:embed="rId9">
            <a:alphaModFix/>
          </a:blip>
          <a:stretch>
            <a:fillRect/>
          </a:stretch>
        </p:blipFill>
        <p:spPr>
          <a:xfrm>
            <a:off x="7508536" y="2930259"/>
            <a:ext cx="326085" cy="30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1"/>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Tipo de la sección frontal del Nautilus</a:t>
            </a:r>
            <a:endParaRPr/>
          </a:p>
        </p:txBody>
      </p:sp>
      <p:pic>
        <p:nvPicPr>
          <p:cNvPr id="431" name="Google Shape;431;p31"/>
          <p:cNvPicPr preferRelativeResize="0"/>
          <p:nvPr/>
        </p:nvPicPr>
        <p:blipFill>
          <a:blip r:embed="rId3">
            <a:alphaModFix/>
          </a:blip>
          <a:stretch>
            <a:fillRect/>
          </a:stretch>
        </p:blipFill>
        <p:spPr>
          <a:xfrm>
            <a:off x="399319" y="971375"/>
            <a:ext cx="1148756" cy="4026875"/>
          </a:xfrm>
          <a:prstGeom prst="rect">
            <a:avLst/>
          </a:prstGeom>
          <a:noFill/>
          <a:ln>
            <a:noFill/>
          </a:ln>
        </p:spPr>
      </p:pic>
      <p:pic>
        <p:nvPicPr>
          <p:cNvPr id="432" name="Google Shape;432;p31"/>
          <p:cNvPicPr preferRelativeResize="0"/>
          <p:nvPr/>
        </p:nvPicPr>
        <p:blipFill>
          <a:blip r:embed="rId4">
            <a:alphaModFix/>
          </a:blip>
          <a:stretch>
            <a:fillRect/>
          </a:stretch>
        </p:blipFill>
        <p:spPr>
          <a:xfrm>
            <a:off x="1760075" y="735600"/>
            <a:ext cx="4026850" cy="2234325"/>
          </a:xfrm>
          <a:prstGeom prst="rect">
            <a:avLst/>
          </a:prstGeom>
          <a:noFill/>
          <a:ln>
            <a:noFill/>
          </a:ln>
        </p:spPr>
      </p:pic>
      <p:sp>
        <p:nvSpPr>
          <p:cNvPr id="433" name="Google Shape;433;p31"/>
          <p:cNvSpPr txBox="1"/>
          <p:nvPr/>
        </p:nvSpPr>
        <p:spPr>
          <a:xfrm>
            <a:off x="2700050" y="2837200"/>
            <a:ext cx="6064500" cy="50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latin typeface="Roboto Condensed Light"/>
                <a:ea typeface="Roboto Condensed Light"/>
                <a:cs typeface="Roboto Condensed Light"/>
                <a:sym typeface="Roboto Condensed Light"/>
              </a:rPr>
              <a:t>Ejemplar B-27 en los datos aportados por Hayasaka, Shozo, Tanabe, Kazushige et al. (1982). </a:t>
            </a:r>
            <a:r>
              <a:rPr lang="es" u="sng">
                <a:solidFill>
                  <a:schemeClr val="hlink"/>
                </a:solidFill>
                <a:latin typeface="Roboto Condensed Light"/>
                <a:ea typeface="Roboto Condensed Light"/>
                <a:cs typeface="Roboto Condensed Light"/>
                <a:sym typeface="Roboto Condensed Light"/>
                <a:hlinkClick r:id="rId5"/>
              </a:rPr>
              <a:t>Field study on the habitat of Nautilus in the environs of Cebu and Negros Islands, the Philippines</a:t>
            </a:r>
            <a:r>
              <a:rPr lang="es">
                <a:latin typeface="Roboto Condensed Light"/>
                <a:ea typeface="Roboto Condensed Light"/>
                <a:cs typeface="Roboto Condensed Light"/>
                <a:sym typeface="Roboto Condensed Light"/>
              </a:rPr>
              <a:t>. </a:t>
            </a:r>
            <a:r>
              <a:rPr i="1" lang="es">
                <a:latin typeface="Roboto Condensed Light"/>
                <a:ea typeface="Roboto Condensed Light"/>
                <a:cs typeface="Roboto Condensed Light"/>
                <a:sym typeface="Roboto Condensed Light"/>
              </a:rPr>
              <a:t>Mem. Kagoshima Univ. Res. Center S. Pac., Vol. 3, No. 1. 1982 p. 67-137</a:t>
            </a:r>
            <a:r>
              <a:rPr lang="es">
                <a:latin typeface="Roboto Condensed Light"/>
                <a:ea typeface="Roboto Condensed Light"/>
                <a:cs typeface="Roboto Condensed Light"/>
                <a:sym typeface="Roboto Condensed Light"/>
              </a:rPr>
              <a:t>.</a:t>
            </a:r>
            <a:endParaRPr>
              <a:latin typeface="Roboto Condensed Light"/>
              <a:ea typeface="Roboto Condensed Light"/>
              <a:cs typeface="Roboto Condensed Light"/>
              <a:sym typeface="Roboto Condensed Light"/>
            </a:endParaRPr>
          </a:p>
        </p:txBody>
      </p:sp>
      <p:pic>
        <p:nvPicPr>
          <p:cNvPr id="434" name="Google Shape;434;p31"/>
          <p:cNvPicPr preferRelativeResize="0"/>
          <p:nvPr/>
        </p:nvPicPr>
        <p:blipFill>
          <a:blip r:embed="rId6">
            <a:alphaModFix/>
          </a:blip>
          <a:stretch>
            <a:fillRect/>
          </a:stretch>
        </p:blipFill>
        <p:spPr>
          <a:xfrm>
            <a:off x="5889475" y="961000"/>
            <a:ext cx="3105150" cy="1485900"/>
          </a:xfrm>
          <a:prstGeom prst="rect">
            <a:avLst/>
          </a:prstGeom>
          <a:noFill/>
          <a:ln>
            <a:noFill/>
          </a:ln>
        </p:spPr>
      </p:pic>
      <p:pic>
        <p:nvPicPr>
          <p:cNvPr id="435" name="Google Shape;435;p31"/>
          <p:cNvPicPr preferRelativeResize="0"/>
          <p:nvPr/>
        </p:nvPicPr>
        <p:blipFill>
          <a:blip r:embed="rId7">
            <a:alphaModFix/>
          </a:blip>
          <a:stretch>
            <a:fillRect/>
          </a:stretch>
        </p:blipFill>
        <p:spPr>
          <a:xfrm>
            <a:off x="1455700" y="3793475"/>
            <a:ext cx="7538925" cy="1007444"/>
          </a:xfrm>
          <a:prstGeom prst="rect">
            <a:avLst/>
          </a:prstGeom>
          <a:noFill/>
          <a:ln>
            <a:noFill/>
          </a:ln>
        </p:spPr>
      </p:pic>
      <p:sp>
        <p:nvSpPr>
          <p:cNvPr id="436" name="Google Shape;436;p31"/>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4"/>
          <p:cNvSpPr txBox="1"/>
          <p:nvPr/>
        </p:nvSpPr>
        <p:spPr>
          <a:xfrm>
            <a:off x="1300325" y="1949775"/>
            <a:ext cx="7079400" cy="8313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4200">
                <a:solidFill>
                  <a:schemeClr val="lt1"/>
                </a:solidFill>
                <a:latin typeface="Roboto Condensed Light"/>
                <a:ea typeface="Roboto Condensed Light"/>
                <a:cs typeface="Roboto Condensed Light"/>
                <a:sym typeface="Roboto Condensed Light"/>
              </a:rPr>
              <a:t>Modelado 3D de las conchas</a:t>
            </a:r>
            <a:endParaRPr sz="4200">
              <a:solidFill>
                <a:schemeClr val="lt1"/>
              </a:solidFill>
              <a:latin typeface="Roboto Condensed Light"/>
              <a:ea typeface="Roboto Condensed Light"/>
              <a:cs typeface="Roboto Condensed Light"/>
              <a:sym typeface="Roboto Condensed Light"/>
            </a:endParaRPr>
          </a:p>
        </p:txBody>
      </p:sp>
      <p:pic>
        <p:nvPicPr>
          <p:cNvPr id="204" name="Google Shape;204;p14"/>
          <p:cNvPicPr preferRelativeResize="0"/>
          <p:nvPr/>
        </p:nvPicPr>
        <p:blipFill>
          <a:blip r:embed="rId3">
            <a:alphaModFix/>
          </a:blip>
          <a:stretch>
            <a:fillRect/>
          </a:stretch>
        </p:blipFill>
        <p:spPr>
          <a:xfrm>
            <a:off x="3024200" y="152400"/>
            <a:ext cx="4669162" cy="1644975"/>
          </a:xfrm>
          <a:prstGeom prst="rect">
            <a:avLst/>
          </a:prstGeom>
          <a:noFill/>
          <a:ln>
            <a:noFill/>
          </a:ln>
        </p:spPr>
      </p:pic>
      <p:pic>
        <p:nvPicPr>
          <p:cNvPr id="205" name="Google Shape;205;p14">
            <a:hlinkClick r:id="rId4"/>
          </p:cNvPr>
          <p:cNvPicPr preferRelativeResize="0"/>
          <p:nvPr/>
        </p:nvPicPr>
        <p:blipFill>
          <a:blip r:embed="rId5">
            <a:alphaModFix/>
          </a:blip>
          <a:stretch>
            <a:fillRect/>
          </a:stretch>
        </p:blipFill>
        <p:spPr>
          <a:xfrm>
            <a:off x="3138625" y="2841125"/>
            <a:ext cx="3402800" cy="1749399"/>
          </a:xfrm>
          <a:prstGeom prst="rect">
            <a:avLst/>
          </a:prstGeom>
          <a:noFill/>
          <a:ln>
            <a:noFill/>
          </a:ln>
        </p:spPr>
      </p:pic>
      <p:sp>
        <p:nvSpPr>
          <p:cNvPr id="206" name="Google Shape;206;p14"/>
          <p:cNvSpPr txBox="1"/>
          <p:nvPr/>
        </p:nvSpPr>
        <p:spPr>
          <a:xfrm>
            <a:off x="6630225" y="4238550"/>
            <a:ext cx="22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latin typeface="Roboto Condensed Light"/>
                <a:ea typeface="Roboto Condensed Light"/>
                <a:cs typeface="Roboto Condensed Light"/>
                <a:sym typeface="Roboto Condensed Light"/>
                <a:hlinkClick r:id="rId6"/>
              </a:rPr>
              <a:t>Raud &amp; Chamberlain</a:t>
            </a:r>
            <a:r>
              <a:rPr lang="es">
                <a:latin typeface="Roboto Condensed Light"/>
                <a:ea typeface="Roboto Condensed Light"/>
                <a:cs typeface="Roboto Condensed Light"/>
                <a:sym typeface="Roboto Condensed Light"/>
              </a:rPr>
              <a:t> (1967)</a:t>
            </a:r>
            <a:endParaRPr>
              <a:latin typeface="Roboto Condensed Light"/>
              <a:ea typeface="Roboto Condensed Light"/>
              <a:cs typeface="Roboto Condensed Light"/>
              <a:sym typeface="Roboto Condensed Light"/>
            </a:endParaRPr>
          </a:p>
        </p:txBody>
      </p:sp>
      <p:sp>
        <p:nvSpPr>
          <p:cNvPr id="207" name="Google Shape;207;p14"/>
          <p:cNvSpPr txBox="1"/>
          <p:nvPr/>
        </p:nvSpPr>
        <p:spPr>
          <a:xfrm>
            <a:off x="7813400" y="1397175"/>
            <a:ext cx="110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latin typeface="Roboto Condensed Light"/>
                <a:ea typeface="Roboto Condensed Light"/>
                <a:cs typeface="Roboto Condensed Light"/>
                <a:sym typeface="Roboto Condensed Light"/>
                <a:hlinkClick r:id="rId7"/>
              </a:rPr>
              <a:t>Raud</a:t>
            </a:r>
            <a:r>
              <a:rPr lang="es">
                <a:latin typeface="Roboto Condensed Light"/>
                <a:ea typeface="Roboto Condensed Light"/>
                <a:cs typeface="Roboto Condensed Light"/>
                <a:sym typeface="Roboto Condensed Light"/>
              </a:rPr>
              <a:t>, 1961</a:t>
            </a:r>
            <a:endParaRPr>
              <a:latin typeface="Roboto Condensed Light"/>
              <a:ea typeface="Roboto Condensed Light"/>
              <a:cs typeface="Roboto Condensed Light"/>
              <a:sym typeface="Roboto Condensed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2"/>
          <p:cNvSpPr txBox="1"/>
          <p:nvPr/>
        </p:nvSpPr>
        <p:spPr>
          <a:xfrm>
            <a:off x="846075" y="1716100"/>
            <a:ext cx="7407900" cy="8313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4200">
                <a:solidFill>
                  <a:schemeClr val="lt1"/>
                </a:solidFill>
                <a:latin typeface="Roboto Condensed Light"/>
                <a:ea typeface="Roboto Condensed Light"/>
                <a:cs typeface="Roboto Condensed Light"/>
                <a:sym typeface="Roboto Condensed Light"/>
              </a:rPr>
              <a:t>Modelado de la sección frontal</a:t>
            </a:r>
            <a:endParaRPr sz="4200">
              <a:solidFill>
                <a:schemeClr val="lt1"/>
              </a:solidFill>
              <a:latin typeface="Roboto Condensed Light"/>
              <a:ea typeface="Roboto Condensed Light"/>
              <a:cs typeface="Roboto Condensed Light"/>
              <a:sym typeface="Roboto Condensed Light"/>
            </a:endParaRPr>
          </a:p>
        </p:txBody>
      </p:sp>
      <p:pic>
        <p:nvPicPr>
          <p:cNvPr id="442" name="Google Shape;442;p32"/>
          <p:cNvPicPr preferRelativeResize="0"/>
          <p:nvPr/>
        </p:nvPicPr>
        <p:blipFill>
          <a:blip r:embed="rId3">
            <a:alphaModFix/>
          </a:blip>
          <a:stretch>
            <a:fillRect/>
          </a:stretch>
        </p:blipFill>
        <p:spPr>
          <a:xfrm>
            <a:off x="3251373" y="102000"/>
            <a:ext cx="2597300" cy="1441150"/>
          </a:xfrm>
          <a:prstGeom prst="rect">
            <a:avLst/>
          </a:prstGeom>
          <a:noFill/>
          <a:ln>
            <a:noFill/>
          </a:ln>
        </p:spPr>
      </p:pic>
      <p:grpSp>
        <p:nvGrpSpPr>
          <p:cNvPr id="443" name="Google Shape;443;p32"/>
          <p:cNvGrpSpPr/>
          <p:nvPr/>
        </p:nvGrpSpPr>
        <p:grpSpPr>
          <a:xfrm>
            <a:off x="1517864" y="2647950"/>
            <a:ext cx="5926680" cy="1669102"/>
            <a:chOff x="2965664" y="2647950"/>
            <a:chExt cx="5926680" cy="1669102"/>
          </a:xfrm>
        </p:grpSpPr>
        <p:pic>
          <p:nvPicPr>
            <p:cNvPr id="444" name="Google Shape;444;p32"/>
            <p:cNvPicPr preferRelativeResize="0"/>
            <p:nvPr/>
          </p:nvPicPr>
          <p:blipFill>
            <a:blip r:embed="rId4">
              <a:alphaModFix/>
            </a:blip>
            <a:stretch>
              <a:fillRect/>
            </a:stretch>
          </p:blipFill>
          <p:spPr>
            <a:xfrm>
              <a:off x="2965664" y="2874750"/>
              <a:ext cx="2810325" cy="1442302"/>
            </a:xfrm>
            <a:prstGeom prst="rect">
              <a:avLst/>
            </a:prstGeom>
            <a:noFill/>
            <a:ln>
              <a:noFill/>
            </a:ln>
          </p:spPr>
        </p:pic>
        <p:pic>
          <p:nvPicPr>
            <p:cNvPr id="445" name="Google Shape;445;p32"/>
            <p:cNvPicPr preferRelativeResize="0"/>
            <p:nvPr/>
          </p:nvPicPr>
          <p:blipFill>
            <a:blip r:embed="rId5">
              <a:alphaModFix/>
            </a:blip>
            <a:stretch>
              <a:fillRect/>
            </a:stretch>
          </p:blipFill>
          <p:spPr>
            <a:xfrm>
              <a:off x="5913594" y="2647950"/>
              <a:ext cx="2978749" cy="158455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3"/>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Modelado de la sección de Tanabe </a:t>
            </a:r>
            <a:r>
              <a:rPr i="1" lang="es"/>
              <a:t>et al</a:t>
            </a:r>
            <a:r>
              <a:rPr i="1" lang="es"/>
              <a:t>. </a:t>
            </a:r>
            <a:r>
              <a:rPr lang="es"/>
              <a:t>(1990)</a:t>
            </a:r>
            <a:endParaRPr b="0"/>
          </a:p>
        </p:txBody>
      </p:sp>
      <p:sp>
        <p:nvSpPr>
          <p:cNvPr id="451" name="Google Shape;451;p33"/>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52" name="Google Shape;452;p33"/>
          <p:cNvSpPr txBox="1"/>
          <p:nvPr/>
        </p:nvSpPr>
        <p:spPr>
          <a:xfrm>
            <a:off x="2147300" y="4285900"/>
            <a:ext cx="5465100" cy="47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900">
                <a:solidFill>
                  <a:srgbClr val="6E6E6E"/>
                </a:solidFill>
                <a:highlight>
                  <a:srgbClr val="FFFFFF"/>
                </a:highlight>
              </a:rPr>
              <a:t>Aproximación mediante una curva de Bézier</a:t>
            </a:r>
            <a:endParaRPr sz="2500"/>
          </a:p>
        </p:txBody>
      </p:sp>
      <p:pic>
        <p:nvPicPr>
          <p:cNvPr id="453" name="Google Shape;453;p33"/>
          <p:cNvPicPr preferRelativeResize="0"/>
          <p:nvPr/>
        </p:nvPicPr>
        <p:blipFill>
          <a:blip r:embed="rId3">
            <a:alphaModFix/>
          </a:blip>
          <a:stretch>
            <a:fillRect/>
          </a:stretch>
        </p:blipFill>
        <p:spPr>
          <a:xfrm>
            <a:off x="228600" y="1044925"/>
            <a:ext cx="3965683" cy="3212556"/>
          </a:xfrm>
          <a:prstGeom prst="rect">
            <a:avLst/>
          </a:prstGeom>
          <a:noFill/>
          <a:ln>
            <a:noFill/>
          </a:ln>
        </p:spPr>
      </p:pic>
      <p:pic>
        <p:nvPicPr>
          <p:cNvPr id="454" name="Google Shape;454;p33"/>
          <p:cNvPicPr preferRelativeResize="0"/>
          <p:nvPr/>
        </p:nvPicPr>
        <p:blipFill>
          <a:blip r:embed="rId4">
            <a:alphaModFix/>
          </a:blip>
          <a:stretch>
            <a:fillRect/>
          </a:stretch>
        </p:blipFill>
        <p:spPr>
          <a:xfrm>
            <a:off x="4346683" y="1121125"/>
            <a:ext cx="4644916" cy="3080227"/>
          </a:xfrm>
          <a:prstGeom prst="rect">
            <a:avLst/>
          </a:prstGeom>
          <a:noFill/>
          <a:ln>
            <a:noFill/>
          </a:ln>
        </p:spPr>
      </p:pic>
      <p:pic>
        <p:nvPicPr>
          <p:cNvPr id="455" name="Google Shape;455;p33">
            <a:hlinkClick r:id="rId5"/>
          </p:cNvPr>
          <p:cNvPicPr preferRelativeResize="0"/>
          <p:nvPr/>
        </p:nvPicPr>
        <p:blipFill>
          <a:blip r:embed="rId6">
            <a:alphaModFix/>
          </a:blip>
          <a:stretch>
            <a:fillRect/>
          </a:stretch>
        </p:blipFill>
        <p:spPr>
          <a:xfrm>
            <a:off x="8194336" y="4149459"/>
            <a:ext cx="326085" cy="30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4"/>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Modelado de la sección del</a:t>
            </a:r>
            <a:r>
              <a:rPr lang="es"/>
              <a:t> D’Arcy Thompson Zoology Museum </a:t>
            </a:r>
            <a:endParaRPr b="0"/>
          </a:p>
        </p:txBody>
      </p:sp>
      <p:sp>
        <p:nvSpPr>
          <p:cNvPr id="461" name="Google Shape;461;p34"/>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62" name="Google Shape;462;p34"/>
          <p:cNvSpPr txBox="1"/>
          <p:nvPr/>
        </p:nvSpPr>
        <p:spPr>
          <a:xfrm>
            <a:off x="2147300" y="4285900"/>
            <a:ext cx="5465100" cy="47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900">
                <a:solidFill>
                  <a:srgbClr val="6E6E6E"/>
                </a:solidFill>
                <a:highlight>
                  <a:srgbClr val="FFFFFF"/>
                </a:highlight>
              </a:rPr>
              <a:t>Aproximación mediante una curva de Bézier</a:t>
            </a:r>
            <a:endParaRPr sz="2500"/>
          </a:p>
        </p:txBody>
      </p:sp>
      <p:pic>
        <p:nvPicPr>
          <p:cNvPr id="463" name="Google Shape;463;p34"/>
          <p:cNvPicPr preferRelativeResize="0"/>
          <p:nvPr/>
        </p:nvPicPr>
        <p:blipFill>
          <a:blip r:embed="rId3">
            <a:alphaModFix/>
          </a:blip>
          <a:stretch>
            <a:fillRect/>
          </a:stretch>
        </p:blipFill>
        <p:spPr>
          <a:xfrm>
            <a:off x="228600" y="1121125"/>
            <a:ext cx="3944499" cy="3183691"/>
          </a:xfrm>
          <a:prstGeom prst="rect">
            <a:avLst/>
          </a:prstGeom>
          <a:noFill/>
          <a:ln>
            <a:noFill/>
          </a:ln>
        </p:spPr>
      </p:pic>
      <p:pic>
        <p:nvPicPr>
          <p:cNvPr id="464" name="Google Shape;464;p34"/>
          <p:cNvPicPr preferRelativeResize="0"/>
          <p:nvPr/>
        </p:nvPicPr>
        <p:blipFill>
          <a:blip r:embed="rId4">
            <a:alphaModFix/>
          </a:blip>
          <a:stretch>
            <a:fillRect/>
          </a:stretch>
        </p:blipFill>
        <p:spPr>
          <a:xfrm>
            <a:off x="4325499" y="1121125"/>
            <a:ext cx="4666101" cy="28283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35"/>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Comparativa sección de Tanabe y de Thompson</a:t>
            </a:r>
            <a:r>
              <a:rPr lang="es"/>
              <a:t> </a:t>
            </a:r>
            <a:endParaRPr b="0"/>
          </a:p>
        </p:txBody>
      </p:sp>
      <p:sp>
        <p:nvSpPr>
          <p:cNvPr id="470" name="Google Shape;470;p35"/>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71" name="Google Shape;471;p35"/>
          <p:cNvSpPr txBox="1"/>
          <p:nvPr/>
        </p:nvSpPr>
        <p:spPr>
          <a:xfrm>
            <a:off x="1579850" y="3676900"/>
            <a:ext cx="55770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900">
                <a:solidFill>
                  <a:srgbClr val="6E6E6E"/>
                </a:solidFill>
                <a:highlight>
                  <a:srgbClr val="FFFFFF"/>
                </a:highlight>
              </a:rPr>
              <a:t>La concha de Tanabe (B/D </a:t>
            </a:r>
            <a:r>
              <a:rPr lang="es" sz="1900">
                <a:solidFill>
                  <a:srgbClr val="4D5156"/>
                </a:solidFill>
                <a:highlight>
                  <a:srgbClr val="FFFFFF"/>
                </a:highlight>
              </a:rPr>
              <a:t>≈ 0,5081)</a:t>
            </a:r>
            <a:r>
              <a:rPr lang="es" sz="1900">
                <a:solidFill>
                  <a:srgbClr val="6E6E6E"/>
                </a:solidFill>
                <a:highlight>
                  <a:srgbClr val="FFFFFF"/>
                </a:highlight>
              </a:rPr>
              <a:t> es algo más rechoncha que la de Thompson (B/D </a:t>
            </a:r>
            <a:r>
              <a:rPr lang="es" sz="1900">
                <a:solidFill>
                  <a:srgbClr val="4D5156"/>
                </a:solidFill>
                <a:highlight>
                  <a:srgbClr val="FFFFFF"/>
                </a:highlight>
              </a:rPr>
              <a:t>≈ 0,4900)</a:t>
            </a:r>
            <a:endParaRPr sz="2500"/>
          </a:p>
        </p:txBody>
      </p:sp>
      <p:pic>
        <p:nvPicPr>
          <p:cNvPr id="472" name="Google Shape;472;p35"/>
          <p:cNvPicPr preferRelativeResize="0"/>
          <p:nvPr/>
        </p:nvPicPr>
        <p:blipFill rotWithShape="1">
          <a:blip r:embed="rId3">
            <a:alphaModFix/>
          </a:blip>
          <a:srcRect b="0" l="-4230" r="4229" t="0"/>
          <a:stretch/>
        </p:blipFill>
        <p:spPr>
          <a:xfrm>
            <a:off x="1602425" y="817563"/>
            <a:ext cx="5391150" cy="2781300"/>
          </a:xfrm>
          <a:prstGeom prst="rect">
            <a:avLst/>
          </a:prstGeom>
          <a:noFill/>
          <a:ln>
            <a:noFill/>
          </a:ln>
        </p:spPr>
      </p:pic>
      <p:sp>
        <p:nvSpPr>
          <p:cNvPr id="473" name="Google Shape;473;p35"/>
          <p:cNvSpPr txBox="1"/>
          <p:nvPr/>
        </p:nvSpPr>
        <p:spPr>
          <a:xfrm>
            <a:off x="1631100" y="4495950"/>
            <a:ext cx="5577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1900">
                <a:solidFill>
                  <a:srgbClr val="6E6E6E"/>
                </a:solidFill>
                <a:highlight>
                  <a:srgbClr val="FFFFFF"/>
                </a:highlight>
              </a:rPr>
              <a:t>Valor medio según Tanabe (1990)</a:t>
            </a:r>
            <a:r>
              <a:rPr lang="es" sz="1900">
                <a:solidFill>
                  <a:srgbClr val="6E6E6E"/>
                </a:solidFill>
                <a:highlight>
                  <a:srgbClr val="FFFFFF"/>
                </a:highlight>
              </a:rPr>
              <a:t> (B/D </a:t>
            </a:r>
            <a:r>
              <a:rPr lang="es" sz="1900">
                <a:solidFill>
                  <a:srgbClr val="4D5156"/>
                </a:solidFill>
                <a:highlight>
                  <a:srgbClr val="FFFFFF"/>
                </a:highlight>
              </a:rPr>
              <a:t>≈ 0,4938)</a:t>
            </a:r>
            <a:endParaRPr sz="2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6"/>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Comentarios al m</a:t>
            </a:r>
            <a:r>
              <a:rPr lang="es"/>
              <a:t>odelado de la sección transversal</a:t>
            </a:r>
            <a:endParaRPr b="0"/>
          </a:p>
        </p:txBody>
      </p:sp>
      <p:sp>
        <p:nvSpPr>
          <p:cNvPr id="479" name="Google Shape;479;p36"/>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80" name="Google Shape;480;p36"/>
          <p:cNvSpPr txBox="1"/>
          <p:nvPr/>
        </p:nvSpPr>
        <p:spPr>
          <a:xfrm>
            <a:off x="201600" y="838800"/>
            <a:ext cx="8674500" cy="1139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000">
                <a:latin typeface="Roboto Condensed Light"/>
                <a:ea typeface="Roboto Condensed Light"/>
                <a:cs typeface="Roboto Condensed Light"/>
                <a:sym typeface="Roboto Condensed Light"/>
              </a:rPr>
              <a:t>La modelación de la sección transversal se ha realizado siguiendo la sección de la cámara habitacional y para que en cada verticilo (crecimiento correspondiente a un ángulo de 2</a:t>
            </a:r>
            <a:r>
              <a:rPr lang="es" sz="2000">
                <a:solidFill>
                  <a:srgbClr val="6E6E6E"/>
                </a:solidFill>
                <a:highlight>
                  <a:srgbClr val="FFFFFF"/>
                </a:highlight>
                <a:latin typeface="Roboto Condensed"/>
                <a:ea typeface="Roboto Condensed"/>
                <a:cs typeface="Roboto Condensed"/>
                <a:sym typeface="Roboto Condensed"/>
              </a:rPr>
              <a:t>π</a:t>
            </a:r>
            <a:r>
              <a:rPr lang="es" sz="2000">
                <a:solidFill>
                  <a:schemeClr val="dk1"/>
                </a:solidFill>
                <a:latin typeface="Roboto Condensed Light"/>
                <a:ea typeface="Roboto Condensed Light"/>
                <a:cs typeface="Roboto Condensed Light"/>
                <a:sym typeface="Roboto Condensed Light"/>
              </a:rPr>
              <a:t>) la sección de una, sea tangencial a la otra</a:t>
            </a:r>
            <a:r>
              <a:rPr lang="es" sz="2200">
                <a:solidFill>
                  <a:schemeClr val="dk1"/>
                </a:solidFill>
                <a:latin typeface="Roboto Condensed Light"/>
                <a:ea typeface="Roboto Condensed Light"/>
                <a:cs typeface="Roboto Condensed Light"/>
                <a:sym typeface="Roboto Condensed Light"/>
              </a:rPr>
              <a:t>.</a:t>
            </a:r>
            <a:endParaRPr sz="2200">
              <a:solidFill>
                <a:srgbClr val="6E6E6E"/>
              </a:solidFill>
              <a:latin typeface="Roboto Condensed"/>
              <a:ea typeface="Roboto Condensed"/>
              <a:cs typeface="Roboto Condensed"/>
              <a:sym typeface="Roboto Condensed"/>
            </a:endParaRPr>
          </a:p>
        </p:txBody>
      </p:sp>
      <p:sp>
        <p:nvSpPr>
          <p:cNvPr id="481" name="Google Shape;481;p36"/>
          <p:cNvSpPr txBox="1"/>
          <p:nvPr/>
        </p:nvSpPr>
        <p:spPr>
          <a:xfrm>
            <a:off x="658800" y="3810600"/>
            <a:ext cx="7889700" cy="831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000">
                <a:latin typeface="Roboto Condensed Light"/>
                <a:ea typeface="Roboto Condensed Light"/>
                <a:cs typeface="Roboto Condensed Light"/>
                <a:sym typeface="Roboto Condensed Light"/>
              </a:rPr>
              <a:t>Teóricamente puede plantearse como un enrollamiento espiral que es involuto (</a:t>
            </a:r>
            <a:r>
              <a:rPr lang="es" sz="2000">
                <a:solidFill>
                  <a:schemeClr val="dk1"/>
                </a:solidFill>
                <a:latin typeface="Roboto Condensed Light"/>
                <a:ea typeface="Roboto Condensed Light"/>
                <a:cs typeface="Roboto Condensed Light"/>
                <a:sym typeface="Roboto Condensed Light"/>
              </a:rPr>
              <a:t>la sección transversal se interseca con la del verticilo anterior)</a:t>
            </a:r>
            <a:r>
              <a:rPr lang="es" sz="2200">
                <a:solidFill>
                  <a:schemeClr val="dk1"/>
                </a:solidFill>
                <a:latin typeface="Roboto Condensed Light"/>
                <a:ea typeface="Roboto Condensed Light"/>
                <a:cs typeface="Roboto Condensed Light"/>
                <a:sym typeface="Roboto Condensed Light"/>
              </a:rPr>
              <a:t>.</a:t>
            </a:r>
            <a:endParaRPr sz="2200">
              <a:solidFill>
                <a:srgbClr val="6E6E6E"/>
              </a:solidFill>
              <a:latin typeface="Roboto Condensed"/>
              <a:ea typeface="Roboto Condensed"/>
              <a:cs typeface="Roboto Condensed"/>
              <a:sym typeface="Roboto Condensed"/>
            </a:endParaRPr>
          </a:p>
        </p:txBody>
      </p:sp>
      <p:pic>
        <p:nvPicPr>
          <p:cNvPr id="482" name="Google Shape;482;p36"/>
          <p:cNvPicPr preferRelativeResize="0"/>
          <p:nvPr/>
        </p:nvPicPr>
        <p:blipFill>
          <a:blip r:embed="rId3">
            <a:alphaModFix/>
          </a:blip>
          <a:stretch>
            <a:fillRect/>
          </a:stretch>
        </p:blipFill>
        <p:spPr>
          <a:xfrm>
            <a:off x="2676525" y="1869000"/>
            <a:ext cx="3523200" cy="201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7"/>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Sección transversal teórica de Tanabe 1990</a:t>
            </a:r>
            <a:endParaRPr b="0"/>
          </a:p>
        </p:txBody>
      </p:sp>
      <p:sp>
        <p:nvSpPr>
          <p:cNvPr id="488" name="Google Shape;488;p37"/>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89" name="Google Shape;489;p37"/>
          <p:cNvSpPr txBox="1"/>
          <p:nvPr/>
        </p:nvSpPr>
        <p:spPr>
          <a:xfrm>
            <a:off x="7298975" y="1999025"/>
            <a:ext cx="1487400" cy="13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900">
                <a:solidFill>
                  <a:srgbClr val="6E6E6E"/>
                </a:solidFill>
                <a:highlight>
                  <a:schemeClr val="lt1"/>
                </a:highlight>
              </a:rPr>
              <a:t>La sección transversal teórica es una elipse</a:t>
            </a:r>
            <a:endParaRPr sz="1900">
              <a:solidFill>
                <a:srgbClr val="6E6E6E"/>
              </a:solidFill>
              <a:highlight>
                <a:schemeClr val="lt1"/>
              </a:highlight>
            </a:endParaRPr>
          </a:p>
          <a:p>
            <a:pPr indent="0" lvl="0" marL="0" rtl="0" algn="l">
              <a:spcBef>
                <a:spcPts val="0"/>
              </a:spcBef>
              <a:spcAft>
                <a:spcPts val="0"/>
              </a:spcAft>
              <a:buClr>
                <a:schemeClr val="dk1"/>
              </a:buClr>
              <a:buSzPts val="1100"/>
              <a:buFont typeface="Arial"/>
              <a:buNone/>
            </a:pPr>
            <a:r>
              <a:t/>
            </a:r>
            <a:endParaRPr sz="1900">
              <a:solidFill>
                <a:srgbClr val="6E6E6E"/>
              </a:solidFill>
              <a:highlight>
                <a:schemeClr val="lt1"/>
              </a:highlight>
            </a:endParaRPr>
          </a:p>
          <a:p>
            <a:pPr indent="0" lvl="0" marL="0" rtl="0" algn="l">
              <a:spcBef>
                <a:spcPts val="0"/>
              </a:spcBef>
              <a:spcAft>
                <a:spcPts val="0"/>
              </a:spcAft>
              <a:buClr>
                <a:schemeClr val="dk1"/>
              </a:buClr>
              <a:buSzPts val="1100"/>
              <a:buFont typeface="Arial"/>
              <a:buNone/>
            </a:pPr>
            <a:r>
              <a:rPr lang="es" sz="1900">
                <a:solidFill>
                  <a:srgbClr val="6E6E6E"/>
                </a:solidFill>
                <a:highlight>
                  <a:schemeClr val="lt1"/>
                </a:highlight>
              </a:rPr>
              <a:t>e=0,63/0,84=0,745</a:t>
            </a:r>
            <a:endParaRPr sz="1900">
              <a:solidFill>
                <a:srgbClr val="6E6E6E"/>
              </a:solidFill>
              <a:highlight>
                <a:schemeClr val="lt1"/>
              </a:highlight>
            </a:endParaRPr>
          </a:p>
          <a:p>
            <a:pPr indent="0" lvl="0" marL="0" rtl="0" algn="l">
              <a:spcBef>
                <a:spcPts val="0"/>
              </a:spcBef>
              <a:spcAft>
                <a:spcPts val="0"/>
              </a:spcAft>
              <a:buNone/>
            </a:pPr>
            <a:r>
              <a:t/>
            </a:r>
            <a:endParaRPr sz="1900">
              <a:solidFill>
                <a:srgbClr val="6E6E6E"/>
              </a:solidFill>
              <a:highlight>
                <a:srgbClr val="FFFFFF"/>
              </a:highlight>
            </a:endParaRPr>
          </a:p>
        </p:txBody>
      </p:sp>
      <p:pic>
        <p:nvPicPr>
          <p:cNvPr id="490" name="Google Shape;490;p37"/>
          <p:cNvPicPr preferRelativeResize="0"/>
          <p:nvPr/>
        </p:nvPicPr>
        <p:blipFill>
          <a:blip r:embed="rId3">
            <a:alphaModFix/>
          </a:blip>
          <a:stretch>
            <a:fillRect/>
          </a:stretch>
        </p:blipFill>
        <p:spPr>
          <a:xfrm>
            <a:off x="724025" y="811650"/>
            <a:ext cx="5988449" cy="4242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8"/>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Sección transversal teórica de Thompson</a:t>
            </a:r>
            <a:endParaRPr b="0"/>
          </a:p>
        </p:txBody>
      </p:sp>
      <p:sp>
        <p:nvSpPr>
          <p:cNvPr id="496" name="Google Shape;496;p38"/>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497" name="Google Shape;497;p38"/>
          <p:cNvSpPr txBox="1"/>
          <p:nvPr/>
        </p:nvSpPr>
        <p:spPr>
          <a:xfrm>
            <a:off x="7298975" y="1999025"/>
            <a:ext cx="1487400" cy="13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900">
                <a:solidFill>
                  <a:srgbClr val="6E6E6E"/>
                </a:solidFill>
                <a:highlight>
                  <a:srgbClr val="FFFFFF"/>
                </a:highlight>
              </a:rPr>
              <a:t>La sección transversal teórica es una elipse</a:t>
            </a:r>
            <a:endParaRPr sz="1900">
              <a:solidFill>
                <a:srgbClr val="6E6E6E"/>
              </a:solidFill>
              <a:highlight>
                <a:srgbClr val="FFFFFF"/>
              </a:highlight>
            </a:endParaRPr>
          </a:p>
          <a:p>
            <a:pPr indent="0" lvl="0" marL="0" rtl="0" algn="l">
              <a:spcBef>
                <a:spcPts val="0"/>
              </a:spcBef>
              <a:spcAft>
                <a:spcPts val="0"/>
              </a:spcAft>
              <a:buNone/>
            </a:pPr>
            <a:r>
              <a:t/>
            </a:r>
            <a:endParaRPr sz="1900">
              <a:solidFill>
                <a:srgbClr val="6E6E6E"/>
              </a:solidFill>
              <a:highlight>
                <a:srgbClr val="FFFFFF"/>
              </a:highlight>
            </a:endParaRPr>
          </a:p>
          <a:p>
            <a:pPr indent="0" lvl="0" marL="0" rtl="0" algn="l">
              <a:spcBef>
                <a:spcPts val="0"/>
              </a:spcBef>
              <a:spcAft>
                <a:spcPts val="0"/>
              </a:spcAft>
              <a:buNone/>
            </a:pPr>
            <a:r>
              <a:rPr lang="es" sz="1900">
                <a:solidFill>
                  <a:srgbClr val="6E6E6E"/>
                </a:solidFill>
                <a:highlight>
                  <a:srgbClr val="FFFFFF"/>
                </a:highlight>
              </a:rPr>
              <a:t>e=0,64/0,84=0,766</a:t>
            </a:r>
            <a:endParaRPr sz="1900">
              <a:solidFill>
                <a:srgbClr val="6E6E6E"/>
              </a:solidFill>
              <a:highlight>
                <a:srgbClr val="FFFFFF"/>
              </a:highlight>
            </a:endParaRPr>
          </a:p>
        </p:txBody>
      </p:sp>
      <p:pic>
        <p:nvPicPr>
          <p:cNvPr id="498" name="Google Shape;498;p38"/>
          <p:cNvPicPr preferRelativeResize="0"/>
          <p:nvPr/>
        </p:nvPicPr>
        <p:blipFill>
          <a:blip r:embed="rId3">
            <a:alphaModFix/>
          </a:blip>
          <a:stretch>
            <a:fillRect/>
          </a:stretch>
        </p:blipFill>
        <p:spPr>
          <a:xfrm>
            <a:off x="727269" y="810450"/>
            <a:ext cx="6178555" cy="4250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9"/>
          <p:cNvSpPr txBox="1"/>
          <p:nvPr/>
        </p:nvSpPr>
        <p:spPr>
          <a:xfrm>
            <a:off x="511250" y="1873575"/>
            <a:ext cx="7944600" cy="6618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3100">
                <a:solidFill>
                  <a:schemeClr val="lt1"/>
                </a:solidFill>
                <a:latin typeface="Roboto Condensed Light"/>
                <a:ea typeface="Roboto Condensed Light"/>
                <a:cs typeface="Roboto Condensed Light"/>
                <a:sym typeface="Roboto Condensed Light"/>
              </a:rPr>
              <a:t>Modelo tridimensional uniforme sin callo umbilical</a:t>
            </a:r>
            <a:endParaRPr sz="3100">
              <a:solidFill>
                <a:schemeClr val="lt1"/>
              </a:solidFill>
              <a:latin typeface="Roboto Condensed Light"/>
              <a:ea typeface="Roboto Condensed Light"/>
              <a:cs typeface="Roboto Condensed Light"/>
              <a:sym typeface="Roboto Condensed Light"/>
            </a:endParaRPr>
          </a:p>
        </p:txBody>
      </p:sp>
      <p:pic>
        <p:nvPicPr>
          <p:cNvPr id="504" name="Google Shape;504;p39"/>
          <p:cNvPicPr preferRelativeResize="0"/>
          <p:nvPr/>
        </p:nvPicPr>
        <p:blipFill>
          <a:blip r:embed="rId3">
            <a:alphaModFix/>
          </a:blip>
          <a:stretch>
            <a:fillRect/>
          </a:stretch>
        </p:blipFill>
        <p:spPr>
          <a:xfrm>
            <a:off x="1845150" y="2857275"/>
            <a:ext cx="2282749" cy="1573575"/>
          </a:xfrm>
          <a:prstGeom prst="rect">
            <a:avLst/>
          </a:prstGeom>
          <a:noFill/>
          <a:ln>
            <a:noFill/>
          </a:ln>
        </p:spPr>
      </p:pic>
      <p:pic>
        <p:nvPicPr>
          <p:cNvPr id="505" name="Google Shape;505;p39"/>
          <p:cNvPicPr preferRelativeResize="0"/>
          <p:nvPr/>
        </p:nvPicPr>
        <p:blipFill>
          <a:blip r:embed="rId4">
            <a:alphaModFix/>
          </a:blip>
          <a:stretch>
            <a:fillRect/>
          </a:stretch>
        </p:blipFill>
        <p:spPr>
          <a:xfrm>
            <a:off x="5042300" y="2857275"/>
            <a:ext cx="2379950" cy="1655075"/>
          </a:xfrm>
          <a:prstGeom prst="rect">
            <a:avLst/>
          </a:prstGeom>
          <a:noFill/>
          <a:ln>
            <a:noFill/>
          </a:ln>
        </p:spPr>
      </p:pic>
      <p:pic>
        <p:nvPicPr>
          <p:cNvPr id="506" name="Google Shape;506;p39"/>
          <p:cNvPicPr preferRelativeResize="0"/>
          <p:nvPr/>
        </p:nvPicPr>
        <p:blipFill>
          <a:blip r:embed="rId5">
            <a:alphaModFix/>
          </a:blip>
          <a:stretch>
            <a:fillRect/>
          </a:stretch>
        </p:blipFill>
        <p:spPr>
          <a:xfrm>
            <a:off x="2329676" y="185375"/>
            <a:ext cx="2899352" cy="1573575"/>
          </a:xfrm>
          <a:prstGeom prst="rect">
            <a:avLst/>
          </a:prstGeom>
          <a:noFill/>
          <a:ln>
            <a:noFill/>
          </a:ln>
        </p:spPr>
      </p:pic>
      <p:pic>
        <p:nvPicPr>
          <p:cNvPr id="507" name="Google Shape;507;p39"/>
          <p:cNvPicPr preferRelativeResize="0"/>
          <p:nvPr/>
        </p:nvPicPr>
        <p:blipFill>
          <a:blip r:embed="rId6">
            <a:alphaModFix/>
          </a:blip>
          <a:stretch>
            <a:fillRect/>
          </a:stretch>
        </p:blipFill>
        <p:spPr>
          <a:xfrm>
            <a:off x="5367655" y="131600"/>
            <a:ext cx="2077470" cy="1627350"/>
          </a:xfrm>
          <a:prstGeom prst="rect">
            <a:avLst/>
          </a:prstGeom>
          <a:noFill/>
          <a:ln>
            <a:noFill/>
          </a:ln>
        </p:spPr>
      </p:pic>
      <p:sp>
        <p:nvSpPr>
          <p:cNvPr id="508" name="Google Shape;508;p39"/>
          <p:cNvSpPr txBox="1"/>
          <p:nvPr/>
        </p:nvSpPr>
        <p:spPr>
          <a:xfrm>
            <a:off x="7583750" y="643625"/>
            <a:ext cx="1401900" cy="4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latin typeface="Roboto Condensed Light"/>
                <a:ea typeface="Roboto Condensed Light"/>
                <a:cs typeface="Roboto Condensed Light"/>
                <a:sym typeface="Roboto Condensed Light"/>
                <a:hlinkClick r:id="rId7"/>
              </a:rPr>
              <a:t>Nautilus macromphalus</a:t>
            </a:r>
            <a:endParaRPr>
              <a:latin typeface="Roboto Condensed Light"/>
              <a:ea typeface="Roboto Condensed Light"/>
              <a:cs typeface="Roboto Condensed Light"/>
              <a:sym typeface="Roboto Condensed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0"/>
          <p:cNvSpPr txBox="1"/>
          <p:nvPr>
            <p:ph type="title"/>
          </p:nvPr>
        </p:nvSpPr>
        <p:spPr>
          <a:xfrm>
            <a:off x="-1952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t>A partir de la sección frontal aproximada con una curva de Bézier</a:t>
            </a:r>
            <a:endParaRPr b="0" sz="1900"/>
          </a:p>
        </p:txBody>
      </p:sp>
      <p:sp>
        <p:nvSpPr>
          <p:cNvPr id="514" name="Google Shape;514;p40"/>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515" name="Google Shape;515;p40"/>
          <p:cNvSpPr txBox="1"/>
          <p:nvPr/>
        </p:nvSpPr>
        <p:spPr>
          <a:xfrm>
            <a:off x="201600" y="838800"/>
            <a:ext cx="8674500" cy="800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000">
                <a:latin typeface="Roboto Condensed Light"/>
                <a:ea typeface="Roboto Condensed Light"/>
                <a:cs typeface="Roboto Condensed Light"/>
                <a:sym typeface="Roboto Condensed Light"/>
              </a:rPr>
              <a:t>Aplicando el modelo de Raup con la adaptación indicada y usando la aproximación de la concha con la curva de Bézier</a:t>
            </a:r>
            <a:r>
              <a:rPr lang="es" sz="2000">
                <a:solidFill>
                  <a:schemeClr val="dk1"/>
                </a:solidFill>
                <a:latin typeface="Roboto Condensed Light"/>
                <a:ea typeface="Roboto Condensed Light"/>
                <a:cs typeface="Roboto Condensed Light"/>
                <a:sym typeface="Roboto Condensed Light"/>
              </a:rPr>
              <a:t> obtenemos el modelo 3D uniforme del Nautilus.</a:t>
            </a:r>
            <a:endParaRPr sz="2000">
              <a:solidFill>
                <a:srgbClr val="6E6E6E"/>
              </a:solidFill>
              <a:latin typeface="Roboto Condensed"/>
              <a:ea typeface="Roboto Condensed"/>
              <a:cs typeface="Roboto Condensed"/>
              <a:sym typeface="Roboto Condensed"/>
            </a:endParaRPr>
          </a:p>
        </p:txBody>
      </p:sp>
      <p:pic>
        <p:nvPicPr>
          <p:cNvPr id="516" name="Google Shape;516;p40"/>
          <p:cNvPicPr preferRelativeResize="0"/>
          <p:nvPr/>
        </p:nvPicPr>
        <p:blipFill>
          <a:blip r:embed="rId3">
            <a:alphaModFix/>
          </a:blip>
          <a:stretch>
            <a:fillRect/>
          </a:stretch>
        </p:blipFill>
        <p:spPr>
          <a:xfrm>
            <a:off x="304800" y="1670100"/>
            <a:ext cx="2757900" cy="1523450"/>
          </a:xfrm>
          <a:prstGeom prst="rect">
            <a:avLst/>
          </a:prstGeom>
          <a:noFill/>
          <a:ln>
            <a:noFill/>
          </a:ln>
        </p:spPr>
      </p:pic>
      <p:pic>
        <p:nvPicPr>
          <p:cNvPr id="517" name="Google Shape;517;p40"/>
          <p:cNvPicPr preferRelativeResize="0"/>
          <p:nvPr/>
        </p:nvPicPr>
        <p:blipFill>
          <a:blip r:embed="rId4">
            <a:alphaModFix/>
          </a:blip>
          <a:stretch>
            <a:fillRect/>
          </a:stretch>
        </p:blipFill>
        <p:spPr>
          <a:xfrm>
            <a:off x="3485875" y="1624725"/>
            <a:ext cx="1966123" cy="1568825"/>
          </a:xfrm>
          <a:prstGeom prst="rect">
            <a:avLst/>
          </a:prstGeom>
          <a:noFill/>
          <a:ln>
            <a:noFill/>
          </a:ln>
        </p:spPr>
      </p:pic>
      <p:pic>
        <p:nvPicPr>
          <p:cNvPr id="518" name="Google Shape;518;p40"/>
          <p:cNvPicPr preferRelativeResize="0"/>
          <p:nvPr/>
        </p:nvPicPr>
        <p:blipFill>
          <a:blip r:embed="rId5">
            <a:alphaModFix/>
          </a:blip>
          <a:stretch>
            <a:fillRect/>
          </a:stretch>
        </p:blipFill>
        <p:spPr>
          <a:xfrm>
            <a:off x="242050" y="3193550"/>
            <a:ext cx="2843543" cy="1765500"/>
          </a:xfrm>
          <a:prstGeom prst="rect">
            <a:avLst/>
          </a:prstGeom>
          <a:noFill/>
          <a:ln>
            <a:noFill/>
          </a:ln>
        </p:spPr>
      </p:pic>
      <p:pic>
        <p:nvPicPr>
          <p:cNvPr id="519" name="Google Shape;519;p40"/>
          <p:cNvPicPr preferRelativeResize="0"/>
          <p:nvPr/>
        </p:nvPicPr>
        <p:blipFill>
          <a:blip r:embed="rId6">
            <a:alphaModFix/>
          </a:blip>
          <a:stretch>
            <a:fillRect/>
          </a:stretch>
        </p:blipFill>
        <p:spPr>
          <a:xfrm>
            <a:off x="5997014" y="3304800"/>
            <a:ext cx="2671686" cy="1765500"/>
          </a:xfrm>
          <a:prstGeom prst="rect">
            <a:avLst/>
          </a:prstGeom>
          <a:noFill/>
          <a:ln>
            <a:noFill/>
          </a:ln>
        </p:spPr>
      </p:pic>
      <p:pic>
        <p:nvPicPr>
          <p:cNvPr id="520" name="Google Shape;520;p40">
            <a:hlinkClick r:id="rId7"/>
          </p:cNvPr>
          <p:cNvPicPr preferRelativeResize="0"/>
          <p:nvPr/>
        </p:nvPicPr>
        <p:blipFill>
          <a:blip r:embed="rId8">
            <a:alphaModFix/>
          </a:blip>
          <a:stretch>
            <a:fillRect/>
          </a:stretch>
        </p:blipFill>
        <p:spPr>
          <a:xfrm>
            <a:off x="7692561" y="120784"/>
            <a:ext cx="326085" cy="304800"/>
          </a:xfrm>
          <a:prstGeom prst="rect">
            <a:avLst/>
          </a:prstGeom>
          <a:noFill/>
          <a:ln>
            <a:noFill/>
          </a:ln>
        </p:spPr>
      </p:pic>
      <p:pic>
        <p:nvPicPr>
          <p:cNvPr id="521" name="Google Shape;521;p40"/>
          <p:cNvPicPr preferRelativeResize="0"/>
          <p:nvPr/>
        </p:nvPicPr>
        <p:blipFill>
          <a:blip r:embed="rId9">
            <a:alphaModFix/>
          </a:blip>
          <a:stretch>
            <a:fillRect/>
          </a:stretch>
        </p:blipFill>
        <p:spPr>
          <a:xfrm>
            <a:off x="6251119" y="1549075"/>
            <a:ext cx="1885637" cy="1765500"/>
          </a:xfrm>
          <a:prstGeom prst="rect">
            <a:avLst/>
          </a:prstGeom>
          <a:noFill/>
          <a:ln>
            <a:noFill/>
          </a:ln>
        </p:spPr>
      </p:pic>
      <p:pic>
        <p:nvPicPr>
          <p:cNvPr id="522" name="Google Shape;522;p40"/>
          <p:cNvPicPr preferRelativeResize="0"/>
          <p:nvPr/>
        </p:nvPicPr>
        <p:blipFill>
          <a:blip r:embed="rId10">
            <a:alphaModFix/>
          </a:blip>
          <a:stretch>
            <a:fillRect/>
          </a:stretch>
        </p:blipFill>
        <p:spPr>
          <a:xfrm>
            <a:off x="3314193" y="3345950"/>
            <a:ext cx="2381892" cy="1645150"/>
          </a:xfrm>
          <a:prstGeom prst="rect">
            <a:avLst/>
          </a:prstGeom>
          <a:noFill/>
          <a:ln>
            <a:noFill/>
          </a:ln>
        </p:spPr>
      </p:pic>
      <p:pic>
        <p:nvPicPr>
          <p:cNvPr id="523" name="Google Shape;523;p40"/>
          <p:cNvPicPr preferRelativeResize="0"/>
          <p:nvPr/>
        </p:nvPicPr>
        <p:blipFill>
          <a:blip r:embed="rId11">
            <a:alphaModFix/>
          </a:blip>
          <a:stretch>
            <a:fillRect/>
          </a:stretch>
        </p:blipFill>
        <p:spPr>
          <a:xfrm>
            <a:off x="7022975" y="425575"/>
            <a:ext cx="1885625" cy="4132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1"/>
          <p:cNvSpPr txBox="1"/>
          <p:nvPr/>
        </p:nvSpPr>
        <p:spPr>
          <a:xfrm>
            <a:off x="511250" y="1873575"/>
            <a:ext cx="7944600" cy="7080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3400">
                <a:solidFill>
                  <a:schemeClr val="lt1"/>
                </a:solidFill>
                <a:latin typeface="Roboto Condensed Light"/>
                <a:ea typeface="Roboto Condensed Light"/>
                <a:cs typeface="Roboto Condensed Light"/>
                <a:sym typeface="Roboto Condensed Light"/>
              </a:rPr>
              <a:t>Hacia el modelo uniforme teórico </a:t>
            </a:r>
            <a:endParaRPr sz="3400">
              <a:solidFill>
                <a:schemeClr val="lt1"/>
              </a:solidFill>
              <a:latin typeface="Roboto Condensed Light"/>
              <a:ea typeface="Roboto Condensed Light"/>
              <a:cs typeface="Roboto Condensed Light"/>
              <a:sym typeface="Roboto Condensed Light"/>
            </a:endParaRPr>
          </a:p>
        </p:txBody>
      </p:sp>
      <p:pic>
        <p:nvPicPr>
          <p:cNvPr id="529" name="Google Shape;529;p41"/>
          <p:cNvPicPr preferRelativeResize="0"/>
          <p:nvPr/>
        </p:nvPicPr>
        <p:blipFill>
          <a:blip r:embed="rId3">
            <a:alphaModFix/>
          </a:blip>
          <a:stretch>
            <a:fillRect/>
          </a:stretch>
        </p:blipFill>
        <p:spPr>
          <a:xfrm>
            <a:off x="1845150" y="2857275"/>
            <a:ext cx="2282749" cy="1573575"/>
          </a:xfrm>
          <a:prstGeom prst="rect">
            <a:avLst/>
          </a:prstGeom>
          <a:noFill/>
          <a:ln>
            <a:noFill/>
          </a:ln>
        </p:spPr>
      </p:pic>
      <p:pic>
        <p:nvPicPr>
          <p:cNvPr id="530" name="Google Shape;530;p41"/>
          <p:cNvPicPr preferRelativeResize="0"/>
          <p:nvPr/>
        </p:nvPicPr>
        <p:blipFill>
          <a:blip r:embed="rId4">
            <a:alphaModFix/>
          </a:blip>
          <a:stretch>
            <a:fillRect/>
          </a:stretch>
        </p:blipFill>
        <p:spPr>
          <a:xfrm>
            <a:off x="5042300" y="2857275"/>
            <a:ext cx="2379950" cy="1655075"/>
          </a:xfrm>
          <a:prstGeom prst="rect">
            <a:avLst/>
          </a:prstGeom>
          <a:noFill/>
          <a:ln>
            <a:noFill/>
          </a:ln>
        </p:spPr>
      </p:pic>
      <p:pic>
        <p:nvPicPr>
          <p:cNvPr id="531" name="Google Shape;531;p41"/>
          <p:cNvPicPr preferRelativeResize="0"/>
          <p:nvPr/>
        </p:nvPicPr>
        <p:blipFill>
          <a:blip r:embed="rId5">
            <a:alphaModFix/>
          </a:blip>
          <a:stretch>
            <a:fillRect/>
          </a:stretch>
        </p:blipFill>
        <p:spPr>
          <a:xfrm>
            <a:off x="3320276" y="185375"/>
            <a:ext cx="2899352" cy="1573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5"/>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Antecedentes en la modelación 3D de las conchas </a:t>
            </a:r>
            <a:endParaRPr b="0"/>
          </a:p>
        </p:txBody>
      </p:sp>
      <p:sp>
        <p:nvSpPr>
          <p:cNvPr id="213" name="Google Shape;213;p15"/>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214" name="Google Shape;214;p15"/>
          <p:cNvPicPr preferRelativeResize="0"/>
          <p:nvPr/>
        </p:nvPicPr>
        <p:blipFill>
          <a:blip r:embed="rId3">
            <a:alphaModFix/>
          </a:blip>
          <a:stretch>
            <a:fillRect/>
          </a:stretch>
        </p:blipFill>
        <p:spPr>
          <a:xfrm>
            <a:off x="-213352" y="1311525"/>
            <a:ext cx="2227600" cy="2291125"/>
          </a:xfrm>
          <a:prstGeom prst="rect">
            <a:avLst/>
          </a:prstGeom>
          <a:noFill/>
          <a:ln>
            <a:noFill/>
          </a:ln>
        </p:spPr>
      </p:pic>
      <p:sp>
        <p:nvSpPr>
          <p:cNvPr id="215" name="Google Shape;215;p15"/>
          <p:cNvSpPr txBox="1"/>
          <p:nvPr/>
        </p:nvSpPr>
        <p:spPr>
          <a:xfrm>
            <a:off x="182075" y="4109800"/>
            <a:ext cx="2715300" cy="903900"/>
          </a:xfrm>
          <a:prstGeom prst="rect">
            <a:avLst/>
          </a:prstGeom>
          <a:noFill/>
          <a:ln>
            <a:noFill/>
          </a:ln>
        </p:spPr>
        <p:txBody>
          <a:bodyPr anchorCtr="0" anchor="t" bIns="91425" lIns="91425" spcFirstLastPara="1" rIns="91425" wrap="square" tIns="91425">
            <a:spAutoFit/>
          </a:bodyPr>
          <a:lstStyle/>
          <a:p>
            <a:pPr indent="-228600" lvl="0" marL="457200" rtl="0" algn="l">
              <a:lnSpc>
                <a:spcPct val="115000"/>
              </a:lnSpc>
              <a:spcBef>
                <a:spcPts val="0"/>
              </a:spcBef>
              <a:spcAft>
                <a:spcPts val="0"/>
              </a:spcAft>
              <a:buClr>
                <a:srgbClr val="333132"/>
              </a:buClr>
              <a:buSzPts val="1050"/>
              <a:buNone/>
            </a:pPr>
            <a:r>
              <a:rPr lang="es" sz="1050">
                <a:highlight>
                  <a:srgbClr val="FFFFFF"/>
                </a:highlight>
              </a:rPr>
              <a:t>Moseley Henry</a:t>
            </a:r>
            <a:r>
              <a:rPr lang="es" sz="1050">
                <a:solidFill>
                  <a:srgbClr val="333132"/>
                </a:solidFill>
                <a:highlight>
                  <a:srgbClr val="FFFFFF"/>
                </a:highlight>
              </a:rPr>
              <a:t>,</a:t>
            </a:r>
            <a:r>
              <a:rPr lang="es" sz="1050">
                <a:solidFill>
                  <a:srgbClr val="333132"/>
                </a:solidFill>
                <a:highlight>
                  <a:srgbClr val="FFFFFF"/>
                </a:highlight>
              </a:rPr>
              <a:t> (1838).  </a:t>
            </a:r>
            <a:r>
              <a:rPr lang="es" sz="1050" u="sng">
                <a:solidFill>
                  <a:schemeClr val="hlink"/>
                </a:solidFill>
                <a:highlight>
                  <a:srgbClr val="FFFFFF"/>
                </a:highlight>
                <a:hlinkClick r:id="rId4"/>
              </a:rPr>
              <a:t>On the geometrical forms of turbinated and discoid shells</a:t>
            </a:r>
            <a:r>
              <a:rPr i="1" lang="es" sz="1050" u="sng">
                <a:solidFill>
                  <a:schemeClr val="hlink"/>
                </a:solidFill>
                <a:highlight>
                  <a:srgbClr val="FFFFFF"/>
                </a:highlight>
                <a:hlinkClick r:id="rId5"/>
              </a:rPr>
              <a:t>Phil</a:t>
            </a:r>
            <a:r>
              <a:rPr i="1" lang="es" sz="1050">
                <a:solidFill>
                  <a:srgbClr val="333132"/>
                </a:solidFill>
                <a:highlight>
                  <a:srgbClr val="FFFFFF"/>
                </a:highlight>
              </a:rPr>
              <a:t>. Trans. R. Soc.</a:t>
            </a:r>
            <a:r>
              <a:rPr b="1" lang="es" sz="1050">
                <a:solidFill>
                  <a:srgbClr val="333132"/>
                </a:solidFill>
                <a:highlight>
                  <a:srgbClr val="FFFFFF"/>
                </a:highlight>
              </a:rPr>
              <a:t>128: </a:t>
            </a:r>
            <a:r>
              <a:rPr lang="es" sz="1050">
                <a:solidFill>
                  <a:srgbClr val="333132"/>
                </a:solidFill>
                <a:highlight>
                  <a:srgbClr val="FFFFFF"/>
                </a:highlight>
              </a:rPr>
              <a:t>351–370</a:t>
            </a:r>
            <a:endParaRPr/>
          </a:p>
        </p:txBody>
      </p:sp>
      <p:sp>
        <p:nvSpPr>
          <p:cNvPr id="216" name="Google Shape;216;p15"/>
          <p:cNvSpPr txBox="1"/>
          <p:nvPr/>
        </p:nvSpPr>
        <p:spPr>
          <a:xfrm>
            <a:off x="-34600" y="962625"/>
            <a:ext cx="2357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latin typeface="Roboto Condensed Light"/>
                <a:ea typeface="Roboto Condensed Light"/>
                <a:cs typeface="Roboto Condensed Light"/>
                <a:sym typeface="Roboto Condensed Light"/>
              </a:rPr>
              <a:t>La espiral logarítmica base en la forma de las conchas </a:t>
            </a:r>
            <a:endParaRPr>
              <a:latin typeface="Roboto Condensed Light"/>
              <a:ea typeface="Roboto Condensed Light"/>
              <a:cs typeface="Roboto Condensed Light"/>
              <a:sym typeface="Roboto Condensed Light"/>
            </a:endParaRPr>
          </a:p>
        </p:txBody>
      </p:sp>
      <p:pic>
        <p:nvPicPr>
          <p:cNvPr id="217" name="Google Shape;217;p15"/>
          <p:cNvPicPr preferRelativeResize="0"/>
          <p:nvPr/>
        </p:nvPicPr>
        <p:blipFill>
          <a:blip r:embed="rId6">
            <a:alphaModFix/>
          </a:blip>
          <a:stretch>
            <a:fillRect/>
          </a:stretch>
        </p:blipFill>
        <p:spPr>
          <a:xfrm>
            <a:off x="3280675" y="1365524"/>
            <a:ext cx="2001650" cy="2659051"/>
          </a:xfrm>
          <a:prstGeom prst="rect">
            <a:avLst/>
          </a:prstGeom>
          <a:noFill/>
          <a:ln>
            <a:noFill/>
          </a:ln>
        </p:spPr>
      </p:pic>
      <p:sp>
        <p:nvSpPr>
          <p:cNvPr id="218" name="Google Shape;218;p15"/>
          <p:cNvSpPr txBox="1"/>
          <p:nvPr/>
        </p:nvSpPr>
        <p:spPr>
          <a:xfrm>
            <a:off x="3413825" y="4202800"/>
            <a:ext cx="1911900" cy="71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sz="1050">
                <a:solidFill>
                  <a:schemeClr val="dk1"/>
                </a:solidFill>
              </a:rPr>
              <a:t>Thompson, D’A. W., (1917). </a:t>
            </a:r>
            <a:r>
              <a:rPr lang="es" sz="1050" u="sng">
                <a:solidFill>
                  <a:schemeClr val="hlink"/>
                </a:solidFill>
                <a:hlinkClick r:id="rId7"/>
              </a:rPr>
              <a:t>On growth and Form</a:t>
            </a:r>
            <a:r>
              <a:rPr lang="es" sz="1050">
                <a:solidFill>
                  <a:schemeClr val="dk1"/>
                </a:solidFill>
              </a:rPr>
              <a:t>. Cam. Univ. Press.</a:t>
            </a:r>
            <a:endParaRPr/>
          </a:p>
        </p:txBody>
      </p:sp>
      <p:pic>
        <p:nvPicPr>
          <p:cNvPr id="219" name="Google Shape;219;p15"/>
          <p:cNvPicPr preferRelativeResize="0"/>
          <p:nvPr/>
        </p:nvPicPr>
        <p:blipFill>
          <a:blip r:embed="rId8">
            <a:alphaModFix/>
          </a:blip>
          <a:stretch>
            <a:fillRect/>
          </a:stretch>
        </p:blipFill>
        <p:spPr>
          <a:xfrm>
            <a:off x="1203625" y="2828246"/>
            <a:ext cx="1797200" cy="1281550"/>
          </a:xfrm>
          <a:prstGeom prst="rect">
            <a:avLst/>
          </a:prstGeom>
          <a:noFill/>
          <a:ln>
            <a:noFill/>
          </a:ln>
        </p:spPr>
      </p:pic>
      <p:pic>
        <p:nvPicPr>
          <p:cNvPr id="220" name="Google Shape;220;p15"/>
          <p:cNvPicPr preferRelativeResize="0"/>
          <p:nvPr/>
        </p:nvPicPr>
        <p:blipFill>
          <a:blip r:embed="rId9">
            <a:alphaModFix/>
          </a:blip>
          <a:stretch>
            <a:fillRect/>
          </a:stretch>
        </p:blipFill>
        <p:spPr>
          <a:xfrm>
            <a:off x="4433218" y="2518300"/>
            <a:ext cx="1326856" cy="1640800"/>
          </a:xfrm>
          <a:prstGeom prst="rect">
            <a:avLst/>
          </a:prstGeom>
          <a:noFill/>
          <a:ln>
            <a:noFill/>
          </a:ln>
        </p:spPr>
      </p:pic>
      <p:pic>
        <p:nvPicPr>
          <p:cNvPr id="221" name="Google Shape;221;p15"/>
          <p:cNvPicPr preferRelativeResize="0"/>
          <p:nvPr/>
        </p:nvPicPr>
        <p:blipFill>
          <a:blip r:embed="rId10">
            <a:alphaModFix/>
          </a:blip>
          <a:stretch>
            <a:fillRect/>
          </a:stretch>
        </p:blipFill>
        <p:spPr>
          <a:xfrm>
            <a:off x="6129950" y="2576818"/>
            <a:ext cx="2715300" cy="1432682"/>
          </a:xfrm>
          <a:prstGeom prst="rect">
            <a:avLst/>
          </a:prstGeom>
          <a:noFill/>
          <a:ln>
            <a:noFill/>
          </a:ln>
        </p:spPr>
      </p:pic>
      <p:sp>
        <p:nvSpPr>
          <p:cNvPr id="222" name="Google Shape;222;p15"/>
          <p:cNvSpPr txBox="1"/>
          <p:nvPr/>
        </p:nvSpPr>
        <p:spPr>
          <a:xfrm>
            <a:off x="5993450" y="4100775"/>
            <a:ext cx="3140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50">
                <a:solidFill>
                  <a:schemeClr val="dk1"/>
                </a:solidFill>
              </a:rPr>
              <a:t>Raup, D. M. (1961). </a:t>
            </a:r>
            <a:r>
              <a:rPr lang="es" sz="1050" u="sng">
                <a:solidFill>
                  <a:schemeClr val="hlink"/>
                </a:solidFill>
                <a:hlinkClick r:id="rId11"/>
              </a:rPr>
              <a:t>The Geometry of Coiling in Gastropods</a:t>
            </a:r>
            <a:r>
              <a:rPr lang="es" sz="1050">
                <a:solidFill>
                  <a:schemeClr val="dk1"/>
                </a:solidFill>
              </a:rPr>
              <a:t>. </a:t>
            </a:r>
            <a:r>
              <a:rPr i="1" lang="es" sz="1050">
                <a:solidFill>
                  <a:schemeClr val="dk1"/>
                </a:solidFill>
              </a:rPr>
              <a:t>Proceedings of the National Academy of Sciences of the United States of America</a:t>
            </a:r>
            <a:r>
              <a:rPr lang="es" sz="1050">
                <a:solidFill>
                  <a:schemeClr val="dk1"/>
                </a:solidFill>
              </a:rPr>
              <a:t>, </a:t>
            </a:r>
            <a:r>
              <a:rPr i="1" lang="es" sz="1050">
                <a:solidFill>
                  <a:schemeClr val="dk1"/>
                </a:solidFill>
              </a:rPr>
              <a:t>47</a:t>
            </a:r>
            <a:r>
              <a:rPr lang="es" sz="1050">
                <a:solidFill>
                  <a:schemeClr val="dk1"/>
                </a:solidFill>
              </a:rPr>
              <a:t>(4), 602–609. </a:t>
            </a:r>
            <a:endParaRPr sz="1050"/>
          </a:p>
        </p:txBody>
      </p:sp>
      <p:pic>
        <p:nvPicPr>
          <p:cNvPr id="223" name="Google Shape;223;p15"/>
          <p:cNvPicPr preferRelativeResize="0"/>
          <p:nvPr/>
        </p:nvPicPr>
        <p:blipFill>
          <a:blip r:embed="rId12">
            <a:alphaModFix/>
          </a:blip>
          <a:stretch>
            <a:fillRect/>
          </a:stretch>
        </p:blipFill>
        <p:spPr>
          <a:xfrm>
            <a:off x="6500438" y="962625"/>
            <a:ext cx="2126725" cy="17802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2"/>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Modelo teórico de la pared ventral/dorsal</a:t>
            </a:r>
            <a:endParaRPr b="0" sz="1900"/>
          </a:p>
        </p:txBody>
      </p:sp>
      <p:sp>
        <p:nvSpPr>
          <p:cNvPr id="537" name="Google Shape;537;p42"/>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538" name="Google Shape;538;p42">
            <a:hlinkClick r:id="rId3"/>
          </p:cNvPr>
          <p:cNvPicPr preferRelativeResize="0"/>
          <p:nvPr/>
        </p:nvPicPr>
        <p:blipFill>
          <a:blip r:embed="rId4">
            <a:alphaModFix/>
          </a:blip>
          <a:stretch>
            <a:fillRect/>
          </a:stretch>
        </p:blipFill>
        <p:spPr>
          <a:xfrm>
            <a:off x="7692561" y="273184"/>
            <a:ext cx="326085" cy="304800"/>
          </a:xfrm>
          <a:prstGeom prst="rect">
            <a:avLst/>
          </a:prstGeom>
          <a:noFill/>
          <a:ln>
            <a:noFill/>
          </a:ln>
        </p:spPr>
      </p:pic>
      <p:grpSp>
        <p:nvGrpSpPr>
          <p:cNvPr id="539" name="Google Shape;539;p42"/>
          <p:cNvGrpSpPr/>
          <p:nvPr/>
        </p:nvGrpSpPr>
        <p:grpSpPr>
          <a:xfrm>
            <a:off x="152400" y="1793922"/>
            <a:ext cx="8955875" cy="2270253"/>
            <a:chOff x="152400" y="1946322"/>
            <a:chExt cx="8955875" cy="2270253"/>
          </a:xfrm>
        </p:grpSpPr>
        <p:pic>
          <p:nvPicPr>
            <p:cNvPr id="540" name="Google Shape;540;p42"/>
            <p:cNvPicPr preferRelativeResize="0"/>
            <p:nvPr/>
          </p:nvPicPr>
          <p:blipFill>
            <a:blip r:embed="rId5">
              <a:alphaModFix/>
            </a:blip>
            <a:stretch>
              <a:fillRect/>
            </a:stretch>
          </p:blipFill>
          <p:spPr>
            <a:xfrm>
              <a:off x="152400" y="2621800"/>
              <a:ext cx="2970544" cy="1594775"/>
            </a:xfrm>
            <a:prstGeom prst="rect">
              <a:avLst/>
            </a:prstGeom>
            <a:noFill/>
            <a:ln>
              <a:noFill/>
            </a:ln>
          </p:spPr>
        </p:pic>
        <p:pic>
          <p:nvPicPr>
            <p:cNvPr id="541" name="Google Shape;541;p42"/>
            <p:cNvPicPr preferRelativeResize="0"/>
            <p:nvPr/>
          </p:nvPicPr>
          <p:blipFill>
            <a:blip r:embed="rId6">
              <a:alphaModFix/>
            </a:blip>
            <a:stretch>
              <a:fillRect/>
            </a:stretch>
          </p:blipFill>
          <p:spPr>
            <a:xfrm>
              <a:off x="356125" y="1946322"/>
              <a:ext cx="2103900" cy="482725"/>
            </a:xfrm>
            <a:prstGeom prst="rect">
              <a:avLst/>
            </a:prstGeom>
            <a:noFill/>
            <a:ln>
              <a:noFill/>
            </a:ln>
          </p:spPr>
        </p:pic>
        <p:pic>
          <p:nvPicPr>
            <p:cNvPr id="542" name="Google Shape;542;p42"/>
            <p:cNvPicPr preferRelativeResize="0"/>
            <p:nvPr/>
          </p:nvPicPr>
          <p:blipFill>
            <a:blip r:embed="rId7">
              <a:alphaModFix/>
            </a:blip>
            <a:stretch>
              <a:fillRect/>
            </a:stretch>
          </p:blipFill>
          <p:spPr>
            <a:xfrm>
              <a:off x="3046750" y="2641625"/>
              <a:ext cx="3063300" cy="1555125"/>
            </a:xfrm>
            <a:prstGeom prst="rect">
              <a:avLst/>
            </a:prstGeom>
            <a:noFill/>
            <a:ln>
              <a:noFill/>
            </a:ln>
          </p:spPr>
        </p:pic>
        <p:pic>
          <p:nvPicPr>
            <p:cNvPr id="543" name="Google Shape;543;p42"/>
            <p:cNvPicPr preferRelativeResize="0"/>
            <p:nvPr/>
          </p:nvPicPr>
          <p:blipFill>
            <a:blip r:embed="rId8">
              <a:alphaModFix/>
            </a:blip>
            <a:stretch>
              <a:fillRect/>
            </a:stretch>
          </p:blipFill>
          <p:spPr>
            <a:xfrm>
              <a:off x="6102315" y="2621800"/>
              <a:ext cx="3005960" cy="1594775"/>
            </a:xfrm>
            <a:prstGeom prst="rect">
              <a:avLst/>
            </a:prstGeom>
            <a:noFill/>
            <a:ln>
              <a:noFill/>
            </a:ln>
          </p:spPr>
        </p:pic>
        <p:pic>
          <p:nvPicPr>
            <p:cNvPr id="544" name="Google Shape;544;p42"/>
            <p:cNvPicPr preferRelativeResize="0"/>
            <p:nvPr/>
          </p:nvPicPr>
          <p:blipFill>
            <a:blip r:embed="rId9">
              <a:alphaModFix/>
            </a:blip>
            <a:stretch>
              <a:fillRect/>
            </a:stretch>
          </p:blipFill>
          <p:spPr>
            <a:xfrm>
              <a:off x="6602863" y="1970400"/>
              <a:ext cx="2121138" cy="482725"/>
            </a:xfrm>
            <a:prstGeom prst="rect">
              <a:avLst/>
            </a:prstGeom>
            <a:noFill/>
            <a:ln>
              <a:noFill/>
            </a:ln>
          </p:spPr>
        </p:pic>
        <p:pic>
          <p:nvPicPr>
            <p:cNvPr id="545" name="Google Shape;545;p42"/>
            <p:cNvPicPr preferRelativeResize="0"/>
            <p:nvPr/>
          </p:nvPicPr>
          <p:blipFill>
            <a:blip r:embed="rId10">
              <a:alphaModFix/>
            </a:blip>
            <a:stretch>
              <a:fillRect/>
            </a:stretch>
          </p:blipFill>
          <p:spPr>
            <a:xfrm>
              <a:off x="3471895" y="1958350"/>
              <a:ext cx="2168655" cy="482725"/>
            </a:xfrm>
            <a:prstGeom prst="rect">
              <a:avLst/>
            </a:prstGeom>
            <a:noFill/>
            <a:ln>
              <a:noFill/>
            </a:ln>
          </p:spPr>
        </p:pic>
      </p:grpSp>
      <p:sp>
        <p:nvSpPr>
          <p:cNvPr id="546" name="Google Shape;546;p42"/>
          <p:cNvSpPr txBox="1"/>
          <p:nvPr/>
        </p:nvSpPr>
        <p:spPr>
          <a:xfrm>
            <a:off x="201600" y="1067400"/>
            <a:ext cx="8674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sz="2000">
                <a:latin typeface="Roboto Condensed Light"/>
                <a:ea typeface="Roboto Condensed Light"/>
                <a:cs typeface="Roboto Condensed Light"/>
                <a:sym typeface="Roboto Condensed Light"/>
              </a:rPr>
              <a:t>La pared dorsal es la ventral del verticilo anterior</a:t>
            </a:r>
            <a:endParaRPr sz="2000">
              <a:solidFill>
                <a:srgbClr val="6E6E6E"/>
              </a:solidFill>
              <a:latin typeface="Roboto Condensed"/>
              <a:ea typeface="Roboto Condensed"/>
              <a:cs typeface="Roboto Condensed"/>
              <a:sym typeface="Roboto Condense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3"/>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900">
                <a:solidFill>
                  <a:schemeClr val="lt1"/>
                </a:solidFill>
              </a:rPr>
              <a:t>Modelo teórico de los salientes dorsales</a:t>
            </a:r>
            <a:endParaRPr b="0" sz="1900"/>
          </a:p>
        </p:txBody>
      </p:sp>
      <p:sp>
        <p:nvSpPr>
          <p:cNvPr id="552" name="Google Shape;552;p43"/>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553" name="Google Shape;553;p43"/>
          <p:cNvPicPr preferRelativeResize="0"/>
          <p:nvPr/>
        </p:nvPicPr>
        <p:blipFill>
          <a:blip r:embed="rId3">
            <a:alphaModFix/>
          </a:blip>
          <a:stretch>
            <a:fillRect/>
          </a:stretch>
        </p:blipFill>
        <p:spPr>
          <a:xfrm>
            <a:off x="1118126" y="1462525"/>
            <a:ext cx="3264513" cy="1743625"/>
          </a:xfrm>
          <a:prstGeom prst="rect">
            <a:avLst/>
          </a:prstGeom>
          <a:noFill/>
          <a:ln>
            <a:noFill/>
          </a:ln>
        </p:spPr>
      </p:pic>
      <p:pic>
        <p:nvPicPr>
          <p:cNvPr id="554" name="Google Shape;554;p43"/>
          <p:cNvPicPr preferRelativeResize="0"/>
          <p:nvPr/>
        </p:nvPicPr>
        <p:blipFill>
          <a:blip r:embed="rId4">
            <a:alphaModFix/>
          </a:blip>
          <a:stretch>
            <a:fillRect/>
          </a:stretch>
        </p:blipFill>
        <p:spPr>
          <a:xfrm>
            <a:off x="1629150" y="903600"/>
            <a:ext cx="2111014" cy="482725"/>
          </a:xfrm>
          <a:prstGeom prst="rect">
            <a:avLst/>
          </a:prstGeom>
          <a:noFill/>
          <a:ln>
            <a:noFill/>
          </a:ln>
        </p:spPr>
      </p:pic>
      <p:pic>
        <p:nvPicPr>
          <p:cNvPr id="555" name="Google Shape;555;p43"/>
          <p:cNvPicPr preferRelativeResize="0"/>
          <p:nvPr/>
        </p:nvPicPr>
        <p:blipFill>
          <a:blip r:embed="rId5">
            <a:alphaModFix/>
          </a:blip>
          <a:stretch>
            <a:fillRect/>
          </a:stretch>
        </p:blipFill>
        <p:spPr>
          <a:xfrm>
            <a:off x="4605706" y="1424425"/>
            <a:ext cx="3412944" cy="1819825"/>
          </a:xfrm>
          <a:prstGeom prst="rect">
            <a:avLst/>
          </a:prstGeom>
          <a:noFill/>
          <a:ln>
            <a:noFill/>
          </a:ln>
        </p:spPr>
      </p:pic>
      <p:pic>
        <p:nvPicPr>
          <p:cNvPr id="556" name="Google Shape;556;p43"/>
          <p:cNvPicPr preferRelativeResize="0"/>
          <p:nvPr/>
        </p:nvPicPr>
        <p:blipFill>
          <a:blip r:embed="rId6">
            <a:alphaModFix/>
          </a:blip>
          <a:stretch>
            <a:fillRect/>
          </a:stretch>
        </p:blipFill>
        <p:spPr>
          <a:xfrm>
            <a:off x="5063725" y="903600"/>
            <a:ext cx="2175950" cy="482725"/>
          </a:xfrm>
          <a:prstGeom prst="rect">
            <a:avLst/>
          </a:prstGeom>
          <a:noFill/>
          <a:ln>
            <a:noFill/>
          </a:ln>
        </p:spPr>
      </p:pic>
      <p:pic>
        <p:nvPicPr>
          <p:cNvPr id="557" name="Google Shape;557;p43"/>
          <p:cNvPicPr preferRelativeResize="0"/>
          <p:nvPr/>
        </p:nvPicPr>
        <p:blipFill>
          <a:blip r:embed="rId7">
            <a:alphaModFix/>
          </a:blip>
          <a:stretch>
            <a:fillRect/>
          </a:stretch>
        </p:blipFill>
        <p:spPr>
          <a:xfrm>
            <a:off x="1346550" y="3641850"/>
            <a:ext cx="2078225" cy="969850"/>
          </a:xfrm>
          <a:prstGeom prst="rect">
            <a:avLst/>
          </a:prstGeom>
          <a:noFill/>
          <a:ln>
            <a:noFill/>
          </a:ln>
        </p:spPr>
      </p:pic>
      <p:pic>
        <p:nvPicPr>
          <p:cNvPr id="558" name="Google Shape;558;p43"/>
          <p:cNvPicPr preferRelativeResize="0"/>
          <p:nvPr/>
        </p:nvPicPr>
        <p:blipFill>
          <a:blip r:embed="rId8">
            <a:alphaModFix/>
          </a:blip>
          <a:stretch>
            <a:fillRect/>
          </a:stretch>
        </p:blipFill>
        <p:spPr>
          <a:xfrm>
            <a:off x="3473825" y="3321874"/>
            <a:ext cx="3053274" cy="1609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44"/>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Modelo teórico del callo umbilical ombligo</a:t>
            </a:r>
            <a:endParaRPr b="0" sz="1900"/>
          </a:p>
        </p:txBody>
      </p:sp>
      <p:sp>
        <p:nvSpPr>
          <p:cNvPr id="564" name="Google Shape;564;p44"/>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565" name="Google Shape;565;p44"/>
          <p:cNvPicPr preferRelativeResize="0"/>
          <p:nvPr/>
        </p:nvPicPr>
        <p:blipFill>
          <a:blip r:embed="rId3">
            <a:alphaModFix/>
          </a:blip>
          <a:stretch>
            <a:fillRect/>
          </a:stretch>
        </p:blipFill>
        <p:spPr>
          <a:xfrm>
            <a:off x="1729925" y="3230837"/>
            <a:ext cx="2634566" cy="1383400"/>
          </a:xfrm>
          <a:prstGeom prst="rect">
            <a:avLst/>
          </a:prstGeom>
          <a:noFill/>
          <a:ln>
            <a:noFill/>
          </a:ln>
        </p:spPr>
      </p:pic>
      <p:pic>
        <p:nvPicPr>
          <p:cNvPr id="566" name="Google Shape;566;p44"/>
          <p:cNvPicPr preferRelativeResize="0"/>
          <p:nvPr/>
        </p:nvPicPr>
        <p:blipFill>
          <a:blip r:embed="rId4">
            <a:alphaModFix/>
          </a:blip>
          <a:stretch>
            <a:fillRect/>
          </a:stretch>
        </p:blipFill>
        <p:spPr>
          <a:xfrm>
            <a:off x="6222300" y="3206775"/>
            <a:ext cx="2761206" cy="1431525"/>
          </a:xfrm>
          <a:prstGeom prst="rect">
            <a:avLst/>
          </a:prstGeom>
          <a:noFill/>
          <a:ln>
            <a:noFill/>
          </a:ln>
        </p:spPr>
      </p:pic>
      <p:pic>
        <p:nvPicPr>
          <p:cNvPr id="567" name="Google Shape;567;p44"/>
          <p:cNvPicPr preferRelativeResize="0"/>
          <p:nvPr/>
        </p:nvPicPr>
        <p:blipFill>
          <a:blip r:embed="rId5">
            <a:alphaModFix/>
          </a:blip>
          <a:stretch>
            <a:fillRect/>
          </a:stretch>
        </p:blipFill>
        <p:spPr>
          <a:xfrm>
            <a:off x="3176588" y="2276475"/>
            <a:ext cx="2790825" cy="590550"/>
          </a:xfrm>
          <a:prstGeom prst="rect">
            <a:avLst/>
          </a:prstGeom>
          <a:noFill/>
          <a:ln>
            <a:noFill/>
          </a:ln>
        </p:spPr>
      </p:pic>
      <p:pic>
        <p:nvPicPr>
          <p:cNvPr id="568" name="Google Shape;568;p44"/>
          <p:cNvPicPr preferRelativeResize="0"/>
          <p:nvPr/>
        </p:nvPicPr>
        <p:blipFill>
          <a:blip r:embed="rId6">
            <a:alphaModFix/>
          </a:blip>
          <a:stretch>
            <a:fillRect/>
          </a:stretch>
        </p:blipFill>
        <p:spPr>
          <a:xfrm>
            <a:off x="154948" y="1397400"/>
            <a:ext cx="2852877" cy="1476575"/>
          </a:xfrm>
          <a:prstGeom prst="rect">
            <a:avLst/>
          </a:prstGeom>
          <a:noFill/>
          <a:ln>
            <a:noFill/>
          </a:ln>
        </p:spPr>
      </p:pic>
      <p:pic>
        <p:nvPicPr>
          <p:cNvPr id="569" name="Google Shape;569;p44"/>
          <p:cNvPicPr preferRelativeResize="0"/>
          <p:nvPr/>
        </p:nvPicPr>
        <p:blipFill>
          <a:blip r:embed="rId7">
            <a:alphaModFix/>
          </a:blip>
          <a:stretch>
            <a:fillRect/>
          </a:stretch>
        </p:blipFill>
        <p:spPr>
          <a:xfrm>
            <a:off x="3150726" y="1386325"/>
            <a:ext cx="2855431" cy="1487650"/>
          </a:xfrm>
          <a:prstGeom prst="rect">
            <a:avLst/>
          </a:prstGeom>
          <a:noFill/>
          <a:ln>
            <a:noFill/>
          </a:ln>
        </p:spPr>
      </p:pic>
      <p:pic>
        <p:nvPicPr>
          <p:cNvPr id="570" name="Google Shape;570;p44"/>
          <p:cNvPicPr preferRelativeResize="0"/>
          <p:nvPr/>
        </p:nvPicPr>
        <p:blipFill>
          <a:blip r:embed="rId8">
            <a:alphaModFix/>
          </a:blip>
          <a:stretch>
            <a:fillRect/>
          </a:stretch>
        </p:blipFill>
        <p:spPr>
          <a:xfrm>
            <a:off x="5977825" y="1367695"/>
            <a:ext cx="3031850" cy="1539055"/>
          </a:xfrm>
          <a:prstGeom prst="rect">
            <a:avLst/>
          </a:prstGeom>
          <a:noFill/>
          <a:ln>
            <a:noFill/>
          </a:ln>
        </p:spPr>
      </p:pic>
      <p:pic>
        <p:nvPicPr>
          <p:cNvPr id="571" name="Google Shape;571;p44"/>
          <p:cNvPicPr preferRelativeResize="0"/>
          <p:nvPr/>
        </p:nvPicPr>
        <p:blipFill>
          <a:blip r:embed="rId5">
            <a:alphaModFix/>
          </a:blip>
          <a:stretch>
            <a:fillRect/>
          </a:stretch>
        </p:blipFill>
        <p:spPr>
          <a:xfrm>
            <a:off x="609600" y="892525"/>
            <a:ext cx="1751276" cy="370575"/>
          </a:xfrm>
          <a:prstGeom prst="rect">
            <a:avLst/>
          </a:prstGeom>
          <a:noFill/>
          <a:ln>
            <a:noFill/>
          </a:ln>
        </p:spPr>
      </p:pic>
      <p:pic>
        <p:nvPicPr>
          <p:cNvPr id="572" name="Google Shape;572;p44"/>
          <p:cNvPicPr preferRelativeResize="0"/>
          <p:nvPr/>
        </p:nvPicPr>
        <p:blipFill>
          <a:blip r:embed="rId9">
            <a:alphaModFix/>
          </a:blip>
          <a:stretch>
            <a:fillRect/>
          </a:stretch>
        </p:blipFill>
        <p:spPr>
          <a:xfrm>
            <a:off x="3823200" y="873900"/>
            <a:ext cx="1816238" cy="389200"/>
          </a:xfrm>
          <a:prstGeom prst="rect">
            <a:avLst/>
          </a:prstGeom>
          <a:noFill/>
          <a:ln>
            <a:noFill/>
          </a:ln>
        </p:spPr>
      </p:pic>
      <p:pic>
        <p:nvPicPr>
          <p:cNvPr id="573" name="Google Shape;573;p44"/>
          <p:cNvPicPr preferRelativeResize="0"/>
          <p:nvPr/>
        </p:nvPicPr>
        <p:blipFill>
          <a:blip r:embed="rId10">
            <a:alphaModFix/>
          </a:blip>
          <a:stretch>
            <a:fillRect/>
          </a:stretch>
        </p:blipFill>
        <p:spPr>
          <a:xfrm>
            <a:off x="6489411" y="842200"/>
            <a:ext cx="1813565" cy="420900"/>
          </a:xfrm>
          <a:prstGeom prst="rect">
            <a:avLst/>
          </a:prstGeom>
          <a:noFill/>
          <a:ln>
            <a:noFill/>
          </a:ln>
        </p:spPr>
      </p:pic>
      <p:pic>
        <p:nvPicPr>
          <p:cNvPr id="574" name="Google Shape;574;p44"/>
          <p:cNvPicPr preferRelativeResize="0"/>
          <p:nvPr/>
        </p:nvPicPr>
        <p:blipFill>
          <a:blip r:embed="rId11">
            <a:alphaModFix/>
          </a:blip>
          <a:stretch>
            <a:fillRect/>
          </a:stretch>
        </p:blipFill>
        <p:spPr>
          <a:xfrm>
            <a:off x="95500" y="3389150"/>
            <a:ext cx="1647275" cy="1157550"/>
          </a:xfrm>
          <a:prstGeom prst="rect">
            <a:avLst/>
          </a:prstGeom>
          <a:noFill/>
          <a:ln>
            <a:noFill/>
          </a:ln>
        </p:spPr>
      </p:pic>
      <p:pic>
        <p:nvPicPr>
          <p:cNvPr id="575" name="Google Shape;575;p44"/>
          <p:cNvPicPr preferRelativeResize="0"/>
          <p:nvPr/>
        </p:nvPicPr>
        <p:blipFill>
          <a:blip r:embed="rId12">
            <a:alphaModFix/>
          </a:blip>
          <a:stretch>
            <a:fillRect/>
          </a:stretch>
        </p:blipFill>
        <p:spPr>
          <a:xfrm>
            <a:off x="4506175" y="3361425"/>
            <a:ext cx="1647275" cy="11430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5"/>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Tangencias en el modelo teórico</a:t>
            </a:r>
            <a:endParaRPr b="0" sz="1900"/>
          </a:p>
        </p:txBody>
      </p:sp>
      <p:sp>
        <p:nvSpPr>
          <p:cNvPr id="581" name="Google Shape;581;p45"/>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582" name="Google Shape;582;p45"/>
          <p:cNvPicPr preferRelativeResize="0"/>
          <p:nvPr/>
        </p:nvPicPr>
        <p:blipFill>
          <a:blip r:embed="rId3">
            <a:alphaModFix/>
          </a:blip>
          <a:stretch>
            <a:fillRect/>
          </a:stretch>
        </p:blipFill>
        <p:spPr>
          <a:xfrm>
            <a:off x="1066800" y="1386325"/>
            <a:ext cx="3071757" cy="1630749"/>
          </a:xfrm>
          <a:prstGeom prst="rect">
            <a:avLst/>
          </a:prstGeom>
          <a:noFill/>
          <a:ln>
            <a:noFill/>
          </a:ln>
        </p:spPr>
      </p:pic>
      <p:pic>
        <p:nvPicPr>
          <p:cNvPr id="583" name="Google Shape;583;p45"/>
          <p:cNvPicPr preferRelativeResize="0"/>
          <p:nvPr/>
        </p:nvPicPr>
        <p:blipFill>
          <a:blip r:embed="rId4">
            <a:alphaModFix/>
          </a:blip>
          <a:stretch>
            <a:fillRect/>
          </a:stretch>
        </p:blipFill>
        <p:spPr>
          <a:xfrm>
            <a:off x="1600200" y="816325"/>
            <a:ext cx="2142221" cy="493800"/>
          </a:xfrm>
          <a:prstGeom prst="rect">
            <a:avLst/>
          </a:prstGeom>
          <a:noFill/>
          <a:ln>
            <a:noFill/>
          </a:ln>
        </p:spPr>
      </p:pic>
      <p:pic>
        <p:nvPicPr>
          <p:cNvPr id="584" name="Google Shape;584;p45"/>
          <p:cNvPicPr preferRelativeResize="0"/>
          <p:nvPr/>
        </p:nvPicPr>
        <p:blipFill>
          <a:blip r:embed="rId5">
            <a:alphaModFix/>
          </a:blip>
          <a:stretch>
            <a:fillRect/>
          </a:stretch>
        </p:blipFill>
        <p:spPr>
          <a:xfrm>
            <a:off x="4748157" y="1386325"/>
            <a:ext cx="3159912" cy="1630750"/>
          </a:xfrm>
          <a:prstGeom prst="rect">
            <a:avLst/>
          </a:prstGeom>
          <a:noFill/>
          <a:ln>
            <a:noFill/>
          </a:ln>
        </p:spPr>
      </p:pic>
      <p:pic>
        <p:nvPicPr>
          <p:cNvPr id="585" name="Google Shape;585;p45"/>
          <p:cNvPicPr preferRelativeResize="0"/>
          <p:nvPr/>
        </p:nvPicPr>
        <p:blipFill>
          <a:blip r:embed="rId6">
            <a:alphaModFix/>
          </a:blip>
          <a:stretch>
            <a:fillRect/>
          </a:stretch>
        </p:blipFill>
        <p:spPr>
          <a:xfrm>
            <a:off x="5114021" y="816325"/>
            <a:ext cx="2082547" cy="493800"/>
          </a:xfrm>
          <a:prstGeom prst="rect">
            <a:avLst/>
          </a:prstGeom>
          <a:noFill/>
          <a:ln>
            <a:noFill/>
          </a:ln>
        </p:spPr>
      </p:pic>
      <p:pic>
        <p:nvPicPr>
          <p:cNvPr id="586" name="Google Shape;586;p45"/>
          <p:cNvPicPr preferRelativeResize="0"/>
          <p:nvPr/>
        </p:nvPicPr>
        <p:blipFill>
          <a:blip r:embed="rId7">
            <a:alphaModFix/>
          </a:blip>
          <a:stretch>
            <a:fillRect/>
          </a:stretch>
        </p:blipFill>
        <p:spPr>
          <a:xfrm>
            <a:off x="3733800" y="3321874"/>
            <a:ext cx="3193068" cy="1669226"/>
          </a:xfrm>
          <a:prstGeom prst="rect">
            <a:avLst/>
          </a:prstGeom>
          <a:noFill/>
          <a:ln>
            <a:noFill/>
          </a:ln>
        </p:spPr>
      </p:pic>
      <p:pic>
        <p:nvPicPr>
          <p:cNvPr id="587" name="Google Shape;587;p45"/>
          <p:cNvPicPr preferRelativeResize="0"/>
          <p:nvPr/>
        </p:nvPicPr>
        <p:blipFill>
          <a:blip r:embed="rId8">
            <a:alphaModFix/>
          </a:blip>
          <a:stretch>
            <a:fillRect/>
          </a:stretch>
        </p:blipFill>
        <p:spPr>
          <a:xfrm>
            <a:off x="1463148" y="3797275"/>
            <a:ext cx="2066906" cy="493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6"/>
          <p:cNvSpPr txBox="1"/>
          <p:nvPr/>
        </p:nvSpPr>
        <p:spPr>
          <a:xfrm>
            <a:off x="511250" y="1873575"/>
            <a:ext cx="7944600" cy="7080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3400">
                <a:solidFill>
                  <a:schemeClr val="lt1"/>
                </a:solidFill>
                <a:latin typeface="Roboto Condensed Light"/>
                <a:ea typeface="Roboto Condensed Light"/>
                <a:cs typeface="Roboto Condensed Light"/>
                <a:sym typeface="Roboto Condensed Light"/>
              </a:rPr>
              <a:t>M</a:t>
            </a:r>
            <a:r>
              <a:rPr lang="es" sz="3400">
                <a:solidFill>
                  <a:schemeClr val="lt1"/>
                </a:solidFill>
                <a:latin typeface="Roboto Condensed Light"/>
                <a:ea typeface="Roboto Condensed Light"/>
                <a:cs typeface="Roboto Condensed Light"/>
                <a:sym typeface="Roboto Condensed Light"/>
              </a:rPr>
              <a:t>odelo uniforme teórico </a:t>
            </a:r>
            <a:endParaRPr sz="3400">
              <a:solidFill>
                <a:schemeClr val="lt1"/>
              </a:solidFill>
              <a:latin typeface="Roboto Condensed Light"/>
              <a:ea typeface="Roboto Condensed Light"/>
              <a:cs typeface="Roboto Condensed Light"/>
              <a:sym typeface="Roboto Condensed Light"/>
            </a:endParaRPr>
          </a:p>
        </p:txBody>
      </p:sp>
      <p:pic>
        <p:nvPicPr>
          <p:cNvPr id="593" name="Google Shape;593;p46"/>
          <p:cNvPicPr preferRelativeResize="0"/>
          <p:nvPr/>
        </p:nvPicPr>
        <p:blipFill>
          <a:blip r:embed="rId3">
            <a:alphaModFix/>
          </a:blip>
          <a:stretch>
            <a:fillRect/>
          </a:stretch>
        </p:blipFill>
        <p:spPr>
          <a:xfrm rot="-5400000">
            <a:off x="3992137" y="-430088"/>
            <a:ext cx="1543375" cy="2756000"/>
          </a:xfrm>
          <a:prstGeom prst="rect">
            <a:avLst/>
          </a:prstGeom>
          <a:noFill/>
          <a:ln>
            <a:noFill/>
          </a:ln>
        </p:spPr>
      </p:pic>
      <p:pic>
        <p:nvPicPr>
          <p:cNvPr id="594" name="Google Shape;594;p46"/>
          <p:cNvPicPr preferRelativeResize="0"/>
          <p:nvPr/>
        </p:nvPicPr>
        <p:blipFill>
          <a:blip r:embed="rId4">
            <a:alphaModFix/>
          </a:blip>
          <a:stretch>
            <a:fillRect/>
          </a:stretch>
        </p:blipFill>
        <p:spPr>
          <a:xfrm>
            <a:off x="5004675" y="2638625"/>
            <a:ext cx="3389095" cy="1849875"/>
          </a:xfrm>
          <a:prstGeom prst="rect">
            <a:avLst/>
          </a:prstGeom>
          <a:noFill/>
          <a:ln>
            <a:noFill/>
          </a:ln>
        </p:spPr>
      </p:pic>
      <p:pic>
        <p:nvPicPr>
          <p:cNvPr id="595" name="Google Shape;595;p46"/>
          <p:cNvPicPr preferRelativeResize="0"/>
          <p:nvPr/>
        </p:nvPicPr>
        <p:blipFill>
          <a:blip r:embed="rId5">
            <a:alphaModFix/>
          </a:blip>
          <a:stretch>
            <a:fillRect/>
          </a:stretch>
        </p:blipFill>
        <p:spPr>
          <a:xfrm>
            <a:off x="1158950" y="2638616"/>
            <a:ext cx="3413050" cy="184988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7"/>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Modelos teóricos de la concha y del perfil del callo umbilical</a:t>
            </a:r>
            <a:endParaRPr b="0" sz="1900"/>
          </a:p>
        </p:txBody>
      </p:sp>
      <p:sp>
        <p:nvSpPr>
          <p:cNvPr id="601" name="Google Shape;601;p47"/>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602" name="Google Shape;602;p47"/>
          <p:cNvPicPr preferRelativeResize="0"/>
          <p:nvPr/>
        </p:nvPicPr>
        <p:blipFill>
          <a:blip r:embed="rId3">
            <a:alphaModFix/>
          </a:blip>
          <a:stretch>
            <a:fillRect/>
          </a:stretch>
        </p:blipFill>
        <p:spPr>
          <a:xfrm>
            <a:off x="3564700" y="1516886"/>
            <a:ext cx="2239250" cy="552144"/>
          </a:xfrm>
          <a:prstGeom prst="rect">
            <a:avLst/>
          </a:prstGeom>
          <a:noFill/>
          <a:ln>
            <a:noFill/>
          </a:ln>
        </p:spPr>
      </p:pic>
      <p:pic>
        <p:nvPicPr>
          <p:cNvPr id="603" name="Google Shape;603;p47"/>
          <p:cNvPicPr preferRelativeResize="0"/>
          <p:nvPr/>
        </p:nvPicPr>
        <p:blipFill>
          <a:blip r:embed="rId4">
            <a:alphaModFix/>
          </a:blip>
          <a:stretch>
            <a:fillRect/>
          </a:stretch>
        </p:blipFill>
        <p:spPr>
          <a:xfrm>
            <a:off x="3564700" y="3467001"/>
            <a:ext cx="2239250" cy="538664"/>
          </a:xfrm>
          <a:prstGeom prst="rect">
            <a:avLst/>
          </a:prstGeom>
          <a:noFill/>
          <a:ln>
            <a:noFill/>
          </a:ln>
        </p:spPr>
      </p:pic>
      <p:pic>
        <p:nvPicPr>
          <p:cNvPr id="604" name="Google Shape;604;p47"/>
          <p:cNvPicPr preferRelativeResize="0"/>
          <p:nvPr/>
        </p:nvPicPr>
        <p:blipFill>
          <a:blip r:embed="rId5">
            <a:alphaModFix/>
          </a:blip>
          <a:stretch>
            <a:fillRect/>
          </a:stretch>
        </p:blipFill>
        <p:spPr>
          <a:xfrm>
            <a:off x="97950" y="1936675"/>
            <a:ext cx="3391750" cy="1802075"/>
          </a:xfrm>
          <a:prstGeom prst="rect">
            <a:avLst/>
          </a:prstGeom>
          <a:noFill/>
          <a:ln>
            <a:noFill/>
          </a:ln>
        </p:spPr>
      </p:pic>
      <p:pic>
        <p:nvPicPr>
          <p:cNvPr id="605" name="Google Shape;605;p47"/>
          <p:cNvPicPr preferRelativeResize="0"/>
          <p:nvPr/>
        </p:nvPicPr>
        <p:blipFill>
          <a:blip r:embed="rId6">
            <a:alphaModFix/>
          </a:blip>
          <a:stretch>
            <a:fillRect/>
          </a:stretch>
        </p:blipFill>
        <p:spPr>
          <a:xfrm>
            <a:off x="334500" y="983389"/>
            <a:ext cx="2781300" cy="704850"/>
          </a:xfrm>
          <a:prstGeom prst="rect">
            <a:avLst/>
          </a:prstGeom>
          <a:noFill/>
          <a:ln>
            <a:noFill/>
          </a:ln>
        </p:spPr>
      </p:pic>
      <p:pic>
        <p:nvPicPr>
          <p:cNvPr id="606" name="Google Shape;606;p47"/>
          <p:cNvPicPr preferRelativeResize="0"/>
          <p:nvPr/>
        </p:nvPicPr>
        <p:blipFill>
          <a:blip r:embed="rId7">
            <a:alphaModFix/>
          </a:blip>
          <a:stretch>
            <a:fillRect/>
          </a:stretch>
        </p:blipFill>
        <p:spPr>
          <a:xfrm>
            <a:off x="5872818" y="912900"/>
            <a:ext cx="3137157" cy="1687750"/>
          </a:xfrm>
          <a:prstGeom prst="rect">
            <a:avLst/>
          </a:prstGeom>
          <a:noFill/>
          <a:ln>
            <a:noFill/>
          </a:ln>
        </p:spPr>
      </p:pic>
      <p:pic>
        <p:nvPicPr>
          <p:cNvPr id="607" name="Google Shape;607;p47"/>
          <p:cNvPicPr preferRelativeResize="0"/>
          <p:nvPr/>
        </p:nvPicPr>
        <p:blipFill>
          <a:blip r:embed="rId8">
            <a:alphaModFix/>
          </a:blip>
          <a:stretch>
            <a:fillRect/>
          </a:stretch>
        </p:blipFill>
        <p:spPr>
          <a:xfrm>
            <a:off x="5900000" y="2833150"/>
            <a:ext cx="3092086" cy="1687750"/>
          </a:xfrm>
          <a:prstGeom prst="rect">
            <a:avLst/>
          </a:prstGeom>
          <a:noFill/>
          <a:ln>
            <a:noFill/>
          </a:ln>
        </p:spPr>
      </p:pic>
      <p:pic>
        <p:nvPicPr>
          <p:cNvPr id="608" name="Google Shape;608;p47"/>
          <p:cNvPicPr preferRelativeResize="0"/>
          <p:nvPr/>
        </p:nvPicPr>
        <p:blipFill>
          <a:blip r:embed="rId9">
            <a:alphaModFix/>
          </a:blip>
          <a:stretch>
            <a:fillRect/>
          </a:stretch>
        </p:blipFill>
        <p:spPr>
          <a:xfrm>
            <a:off x="2107791" y="3467002"/>
            <a:ext cx="1277100" cy="669547"/>
          </a:xfrm>
          <a:prstGeom prst="rect">
            <a:avLst/>
          </a:prstGeom>
          <a:noFill/>
          <a:ln>
            <a:noFill/>
          </a:ln>
        </p:spPr>
      </p:pic>
      <p:pic>
        <p:nvPicPr>
          <p:cNvPr id="609" name="Google Shape;609;p47"/>
          <p:cNvPicPr preferRelativeResize="0"/>
          <p:nvPr/>
        </p:nvPicPr>
        <p:blipFill>
          <a:blip r:embed="rId10">
            <a:alphaModFix/>
          </a:blip>
          <a:stretch>
            <a:fillRect/>
          </a:stretch>
        </p:blipFill>
        <p:spPr>
          <a:xfrm>
            <a:off x="7988908" y="2327500"/>
            <a:ext cx="1064867" cy="552150"/>
          </a:xfrm>
          <a:prstGeom prst="rect">
            <a:avLst/>
          </a:prstGeom>
          <a:noFill/>
          <a:ln>
            <a:noFill/>
          </a:ln>
        </p:spPr>
      </p:pic>
      <p:pic>
        <p:nvPicPr>
          <p:cNvPr id="610" name="Google Shape;610;p47"/>
          <p:cNvPicPr preferRelativeResize="0"/>
          <p:nvPr/>
        </p:nvPicPr>
        <p:blipFill>
          <a:blip r:embed="rId11">
            <a:alphaModFix/>
          </a:blip>
          <a:stretch>
            <a:fillRect/>
          </a:stretch>
        </p:blipFill>
        <p:spPr>
          <a:xfrm>
            <a:off x="8058982" y="4142625"/>
            <a:ext cx="1014667" cy="538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8"/>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Tapando el callo umbilical</a:t>
            </a:r>
            <a:endParaRPr b="0" sz="1900"/>
          </a:p>
        </p:txBody>
      </p:sp>
      <p:sp>
        <p:nvSpPr>
          <p:cNvPr id="616" name="Google Shape;616;p48"/>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617" name="Google Shape;617;p48"/>
          <p:cNvSpPr txBox="1"/>
          <p:nvPr>
            <p:ph idx="1" type="body"/>
          </p:nvPr>
        </p:nvSpPr>
        <p:spPr>
          <a:xfrm>
            <a:off x="7180625" y="2429250"/>
            <a:ext cx="1544700" cy="10869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s" sz="1900">
                <a:latin typeface="Roboto Condensed"/>
                <a:ea typeface="Roboto Condensed"/>
                <a:cs typeface="Roboto Condensed"/>
                <a:sym typeface="Roboto Condensed"/>
              </a:rPr>
              <a:t>Modelado del callo umbilical</a:t>
            </a:r>
            <a:endParaRPr b="1" sz="1900">
              <a:latin typeface="Roboto Condensed"/>
              <a:ea typeface="Roboto Condensed"/>
              <a:cs typeface="Roboto Condensed"/>
              <a:sym typeface="Roboto Condensed"/>
            </a:endParaRPr>
          </a:p>
        </p:txBody>
      </p:sp>
      <p:sp>
        <p:nvSpPr>
          <p:cNvPr id="618" name="Google Shape;618;p48"/>
          <p:cNvSpPr txBox="1"/>
          <p:nvPr/>
        </p:nvSpPr>
        <p:spPr>
          <a:xfrm>
            <a:off x="506675" y="822625"/>
            <a:ext cx="8479500" cy="877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Al considerar</a:t>
            </a:r>
            <a:r>
              <a:rPr lang="es" sz="1500">
                <a:solidFill>
                  <a:schemeClr val="dk1"/>
                </a:solidFill>
                <a:latin typeface="Roboto Condensed Light"/>
                <a:ea typeface="Roboto Condensed Light"/>
                <a:cs typeface="Roboto Condensed Light"/>
                <a:sym typeface="Roboto Condensed Light"/>
              </a:rPr>
              <a:t> como base del modelado la sección transversal de la concha y el perfil del callo umbilical, éste queda sin rellenar observándose un hueco y pudiendo ver la pared dorsal </a:t>
            </a:r>
            <a:r>
              <a:rPr lang="es" sz="1500">
                <a:solidFill>
                  <a:schemeClr val="dk1"/>
                </a:solidFill>
                <a:latin typeface="Roboto Condensed Light"/>
                <a:ea typeface="Roboto Condensed Light"/>
                <a:cs typeface="Roboto Condensed Light"/>
                <a:sym typeface="Roboto Condensed Light"/>
              </a:rPr>
              <a:t>a través de él</a:t>
            </a:r>
            <a:r>
              <a:rPr lang="es" sz="1500">
                <a:solidFill>
                  <a:schemeClr val="dk1"/>
                </a:solidFill>
                <a:latin typeface="Roboto Condensed Light"/>
                <a:ea typeface="Roboto Condensed Light"/>
                <a:cs typeface="Roboto Condensed Light"/>
                <a:sym typeface="Roboto Condensed Light"/>
              </a:rPr>
              <a:t>. Para una imagen más realista es necesario rellenar ese vacío, es decir, modelar el callo en sí.</a:t>
            </a:r>
            <a:endParaRPr sz="1500">
              <a:solidFill>
                <a:schemeClr val="dk1"/>
              </a:solidFill>
              <a:latin typeface="Roboto Condensed Light"/>
              <a:ea typeface="Roboto Condensed Light"/>
              <a:cs typeface="Roboto Condensed Light"/>
              <a:sym typeface="Roboto Condensed Light"/>
            </a:endParaRPr>
          </a:p>
        </p:txBody>
      </p:sp>
      <p:pic>
        <p:nvPicPr>
          <p:cNvPr id="619" name="Google Shape;619;p48"/>
          <p:cNvPicPr preferRelativeResize="0"/>
          <p:nvPr/>
        </p:nvPicPr>
        <p:blipFill>
          <a:blip r:embed="rId3">
            <a:alphaModFix/>
          </a:blip>
          <a:stretch>
            <a:fillRect/>
          </a:stretch>
        </p:blipFill>
        <p:spPr>
          <a:xfrm>
            <a:off x="1033400" y="1670670"/>
            <a:ext cx="2523250" cy="3083326"/>
          </a:xfrm>
          <a:prstGeom prst="rect">
            <a:avLst/>
          </a:prstGeom>
          <a:noFill/>
          <a:ln>
            <a:noFill/>
          </a:ln>
        </p:spPr>
      </p:pic>
      <p:pic>
        <p:nvPicPr>
          <p:cNvPr id="620" name="Google Shape;620;p48"/>
          <p:cNvPicPr preferRelativeResize="0"/>
          <p:nvPr/>
        </p:nvPicPr>
        <p:blipFill>
          <a:blip r:embed="rId4">
            <a:alphaModFix/>
          </a:blip>
          <a:stretch>
            <a:fillRect/>
          </a:stretch>
        </p:blipFill>
        <p:spPr>
          <a:xfrm>
            <a:off x="4283775" y="1744925"/>
            <a:ext cx="2476500" cy="2971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49"/>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900">
                <a:solidFill>
                  <a:schemeClr val="lt1"/>
                </a:solidFill>
              </a:rPr>
              <a:t>Tapa del callo umbilical con un arco ventral</a:t>
            </a:r>
            <a:endParaRPr b="0" sz="1900"/>
          </a:p>
        </p:txBody>
      </p:sp>
      <p:sp>
        <p:nvSpPr>
          <p:cNvPr id="626" name="Google Shape;626;p49"/>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627" name="Google Shape;627;p49"/>
          <p:cNvPicPr preferRelativeResize="0"/>
          <p:nvPr/>
        </p:nvPicPr>
        <p:blipFill>
          <a:blip r:embed="rId3">
            <a:alphaModFix/>
          </a:blip>
          <a:stretch>
            <a:fillRect/>
          </a:stretch>
        </p:blipFill>
        <p:spPr>
          <a:xfrm>
            <a:off x="1065250" y="2277700"/>
            <a:ext cx="2201832" cy="2682066"/>
          </a:xfrm>
          <a:prstGeom prst="rect">
            <a:avLst/>
          </a:prstGeom>
          <a:noFill/>
          <a:ln>
            <a:noFill/>
          </a:ln>
        </p:spPr>
      </p:pic>
      <p:pic>
        <p:nvPicPr>
          <p:cNvPr id="628" name="Google Shape;628;p49"/>
          <p:cNvPicPr preferRelativeResize="0"/>
          <p:nvPr/>
        </p:nvPicPr>
        <p:blipFill>
          <a:blip r:embed="rId4">
            <a:alphaModFix/>
          </a:blip>
          <a:stretch>
            <a:fillRect/>
          </a:stretch>
        </p:blipFill>
        <p:spPr>
          <a:xfrm>
            <a:off x="3434957" y="1852225"/>
            <a:ext cx="5200650" cy="2667000"/>
          </a:xfrm>
          <a:prstGeom prst="rect">
            <a:avLst/>
          </a:prstGeom>
          <a:noFill/>
          <a:ln>
            <a:noFill/>
          </a:ln>
        </p:spPr>
      </p:pic>
      <p:pic>
        <p:nvPicPr>
          <p:cNvPr id="629" name="Google Shape;629;p49"/>
          <p:cNvPicPr preferRelativeResize="0"/>
          <p:nvPr/>
        </p:nvPicPr>
        <p:blipFill>
          <a:blip r:embed="rId5">
            <a:alphaModFix/>
          </a:blip>
          <a:stretch>
            <a:fillRect/>
          </a:stretch>
        </p:blipFill>
        <p:spPr>
          <a:xfrm rot="10800000">
            <a:off x="812982" y="825219"/>
            <a:ext cx="2706350" cy="1490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0"/>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Tapa de</a:t>
            </a:r>
            <a:r>
              <a:rPr lang="es" sz="1900">
                <a:solidFill>
                  <a:schemeClr val="lt1"/>
                </a:solidFill>
              </a:rPr>
              <a:t>l callo umbilical con arcos elípticos</a:t>
            </a:r>
            <a:endParaRPr b="0" sz="1900"/>
          </a:p>
        </p:txBody>
      </p:sp>
      <p:sp>
        <p:nvSpPr>
          <p:cNvPr id="635" name="Google Shape;635;p50"/>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636" name="Google Shape;636;p50"/>
          <p:cNvPicPr preferRelativeResize="0"/>
          <p:nvPr/>
        </p:nvPicPr>
        <p:blipFill>
          <a:blip r:embed="rId3">
            <a:alphaModFix/>
          </a:blip>
          <a:stretch>
            <a:fillRect/>
          </a:stretch>
        </p:blipFill>
        <p:spPr>
          <a:xfrm>
            <a:off x="3709050" y="1852225"/>
            <a:ext cx="5196505" cy="2682067"/>
          </a:xfrm>
          <a:prstGeom prst="rect">
            <a:avLst/>
          </a:prstGeom>
          <a:noFill/>
          <a:ln>
            <a:noFill/>
          </a:ln>
        </p:spPr>
      </p:pic>
      <p:pic>
        <p:nvPicPr>
          <p:cNvPr id="637" name="Google Shape;637;p50"/>
          <p:cNvPicPr preferRelativeResize="0"/>
          <p:nvPr/>
        </p:nvPicPr>
        <p:blipFill>
          <a:blip r:embed="rId4">
            <a:alphaModFix/>
          </a:blip>
          <a:stretch>
            <a:fillRect/>
          </a:stretch>
        </p:blipFill>
        <p:spPr>
          <a:xfrm>
            <a:off x="1120575" y="2080825"/>
            <a:ext cx="2228850" cy="2838450"/>
          </a:xfrm>
          <a:prstGeom prst="rect">
            <a:avLst/>
          </a:prstGeom>
          <a:noFill/>
          <a:ln>
            <a:noFill/>
          </a:ln>
        </p:spPr>
      </p:pic>
      <p:pic>
        <p:nvPicPr>
          <p:cNvPr id="638" name="Google Shape;638;p50"/>
          <p:cNvPicPr preferRelativeResize="0"/>
          <p:nvPr/>
        </p:nvPicPr>
        <p:blipFill>
          <a:blip r:embed="rId5">
            <a:alphaModFix/>
          </a:blip>
          <a:stretch>
            <a:fillRect/>
          </a:stretch>
        </p:blipFill>
        <p:spPr>
          <a:xfrm rot="10800000">
            <a:off x="976724" y="799675"/>
            <a:ext cx="2535426" cy="1397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1"/>
          <p:cNvSpPr txBox="1"/>
          <p:nvPr/>
        </p:nvSpPr>
        <p:spPr>
          <a:xfrm>
            <a:off x="511250" y="1949775"/>
            <a:ext cx="7944600" cy="17547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3400">
                <a:solidFill>
                  <a:schemeClr val="lt1"/>
                </a:solidFill>
                <a:latin typeface="Roboto Condensed Light"/>
                <a:ea typeface="Roboto Condensed Light"/>
                <a:cs typeface="Roboto Condensed Light"/>
                <a:sym typeface="Roboto Condensed Light"/>
              </a:rPr>
              <a:t>La concha embrionaria inicial : </a:t>
            </a:r>
            <a:endParaRPr sz="3400">
              <a:solidFill>
                <a:schemeClr val="lt1"/>
              </a:solidFill>
              <a:latin typeface="Roboto Condensed Light"/>
              <a:ea typeface="Roboto Condensed Light"/>
              <a:cs typeface="Roboto Condensed Light"/>
              <a:sym typeface="Roboto Condensed Light"/>
            </a:endParaRPr>
          </a:p>
          <a:p>
            <a:pPr indent="0" lvl="0" marL="0" rtl="0" algn="ctr">
              <a:spcBef>
                <a:spcPts val="0"/>
              </a:spcBef>
              <a:spcAft>
                <a:spcPts val="0"/>
              </a:spcAft>
              <a:buNone/>
            </a:pPr>
            <a:r>
              <a:rPr lang="es" sz="3400">
                <a:solidFill>
                  <a:schemeClr val="lt1"/>
                </a:solidFill>
                <a:latin typeface="Roboto Condensed Light"/>
                <a:ea typeface="Roboto Condensed Light"/>
                <a:cs typeface="Roboto Condensed Light"/>
                <a:sym typeface="Roboto Condensed Light"/>
              </a:rPr>
              <a:t>“una solución de compromiso” </a:t>
            </a:r>
            <a:endParaRPr sz="3400">
              <a:solidFill>
                <a:schemeClr val="lt1"/>
              </a:solidFill>
              <a:latin typeface="Roboto Condensed Light"/>
              <a:ea typeface="Roboto Condensed Light"/>
              <a:cs typeface="Roboto Condensed Light"/>
              <a:sym typeface="Roboto Condensed Light"/>
            </a:endParaRPr>
          </a:p>
          <a:p>
            <a:pPr indent="0" lvl="0" marL="0" rtl="0" algn="ctr">
              <a:spcBef>
                <a:spcPts val="0"/>
              </a:spcBef>
              <a:spcAft>
                <a:spcPts val="0"/>
              </a:spcAft>
              <a:buNone/>
            </a:pPr>
            <a:r>
              <a:rPr lang="es" sz="3400">
                <a:solidFill>
                  <a:schemeClr val="lt1"/>
                </a:solidFill>
                <a:latin typeface="Roboto Condensed Light"/>
                <a:ea typeface="Roboto Condensed Light"/>
                <a:cs typeface="Roboto Condensed Light"/>
                <a:sym typeface="Roboto Condensed Light"/>
              </a:rPr>
              <a:t>en el modelo uniforme</a:t>
            </a:r>
            <a:r>
              <a:rPr lang="es" sz="3400">
                <a:solidFill>
                  <a:schemeClr val="lt1"/>
                </a:solidFill>
                <a:latin typeface="Roboto Condensed Light"/>
                <a:ea typeface="Roboto Condensed Light"/>
                <a:cs typeface="Roboto Condensed Light"/>
                <a:sym typeface="Roboto Condensed Light"/>
              </a:rPr>
              <a:t> </a:t>
            </a:r>
            <a:endParaRPr sz="3400">
              <a:solidFill>
                <a:schemeClr val="lt1"/>
              </a:solidFill>
              <a:latin typeface="Roboto Condensed Light"/>
              <a:ea typeface="Roboto Condensed Light"/>
              <a:cs typeface="Roboto Condensed Light"/>
              <a:sym typeface="Roboto Condensed Light"/>
            </a:endParaRPr>
          </a:p>
        </p:txBody>
      </p:sp>
      <p:pic>
        <p:nvPicPr>
          <p:cNvPr id="644" name="Google Shape;644;p51"/>
          <p:cNvPicPr preferRelativeResize="0"/>
          <p:nvPr/>
        </p:nvPicPr>
        <p:blipFill>
          <a:blip r:embed="rId3">
            <a:alphaModFix/>
          </a:blip>
          <a:stretch>
            <a:fillRect/>
          </a:stretch>
        </p:blipFill>
        <p:spPr>
          <a:xfrm>
            <a:off x="3753796" y="143575"/>
            <a:ext cx="1922904" cy="1667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6"/>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El modelo 3D de Raud</a:t>
            </a:r>
            <a:r>
              <a:rPr lang="es"/>
              <a:t> </a:t>
            </a:r>
            <a:endParaRPr b="0"/>
          </a:p>
        </p:txBody>
      </p:sp>
      <p:sp>
        <p:nvSpPr>
          <p:cNvPr id="229" name="Google Shape;229;p16"/>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230" name="Google Shape;230;p16"/>
          <p:cNvSpPr txBox="1"/>
          <p:nvPr/>
        </p:nvSpPr>
        <p:spPr>
          <a:xfrm>
            <a:off x="105313" y="4318725"/>
            <a:ext cx="3609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1050">
                <a:solidFill>
                  <a:schemeClr val="dk1"/>
                </a:solidFill>
              </a:rPr>
              <a:t>Raup, D. M. (1966). </a:t>
            </a:r>
            <a:r>
              <a:rPr lang="es" sz="1050" u="sng">
                <a:solidFill>
                  <a:schemeClr val="hlink"/>
                </a:solidFill>
                <a:hlinkClick r:id="rId3"/>
              </a:rPr>
              <a:t>Analysis of Shell Coiling: General Problems</a:t>
            </a:r>
            <a:r>
              <a:rPr lang="es" sz="1050">
                <a:solidFill>
                  <a:schemeClr val="dk1"/>
                </a:solidFill>
              </a:rPr>
              <a:t>. </a:t>
            </a:r>
            <a:r>
              <a:rPr i="1" lang="es" sz="1050">
                <a:solidFill>
                  <a:schemeClr val="dk1"/>
                </a:solidFill>
              </a:rPr>
              <a:t>Journal of Paleontology</a:t>
            </a:r>
            <a:r>
              <a:rPr lang="es" sz="1050">
                <a:solidFill>
                  <a:schemeClr val="dk1"/>
                </a:solidFill>
              </a:rPr>
              <a:t>, </a:t>
            </a:r>
            <a:r>
              <a:rPr i="1" lang="es" sz="1050">
                <a:solidFill>
                  <a:schemeClr val="dk1"/>
                </a:solidFill>
              </a:rPr>
              <a:t>Vol. 40(5</a:t>
            </a:r>
            <a:r>
              <a:rPr lang="es" sz="1050">
                <a:solidFill>
                  <a:schemeClr val="dk1"/>
                </a:solidFill>
              </a:rPr>
              <a:t>), 1178-1190. </a:t>
            </a:r>
            <a:endParaRPr sz="1050"/>
          </a:p>
        </p:txBody>
      </p:sp>
      <p:sp>
        <p:nvSpPr>
          <p:cNvPr id="231" name="Google Shape;231;p16"/>
          <p:cNvSpPr txBox="1"/>
          <p:nvPr/>
        </p:nvSpPr>
        <p:spPr>
          <a:xfrm>
            <a:off x="3416675" y="620675"/>
            <a:ext cx="5594700" cy="3263700"/>
          </a:xfrm>
          <a:prstGeom prst="rect">
            <a:avLst/>
          </a:prstGeom>
          <a:noFill/>
          <a:ln>
            <a:noFill/>
          </a:ln>
        </p:spPr>
        <p:txBody>
          <a:bodyPr anchorCtr="0" anchor="ctr" bIns="91425" lIns="91425" spcFirstLastPara="1" rIns="91425" wrap="square" tIns="91425">
            <a:noAutofit/>
          </a:bodyPr>
          <a:lstStyle/>
          <a:p>
            <a:pPr indent="0" lvl="0" marL="0" rtl="0" algn="just">
              <a:spcBef>
                <a:spcPts val="600"/>
              </a:spcBef>
              <a:spcAft>
                <a:spcPts val="0"/>
              </a:spcAft>
              <a:buNone/>
            </a:pPr>
            <a:r>
              <a:rPr lang="es" sz="2000">
                <a:solidFill>
                  <a:srgbClr val="263248"/>
                </a:solidFill>
                <a:latin typeface="Roboto Condensed Light"/>
                <a:ea typeface="Roboto Condensed Light"/>
                <a:cs typeface="Roboto Condensed Light"/>
                <a:sym typeface="Roboto Condensed Light"/>
              </a:rPr>
              <a:t>Cuatro parámetros determinan el modelo de la concha:</a:t>
            </a:r>
            <a:endParaRPr sz="2000">
              <a:solidFill>
                <a:srgbClr val="000000"/>
              </a:solidFill>
              <a:latin typeface="Roboto Condensed Light"/>
              <a:ea typeface="Roboto Condensed Light"/>
              <a:cs typeface="Roboto Condensed Light"/>
              <a:sym typeface="Roboto Condensed Light"/>
            </a:endParaRPr>
          </a:p>
          <a:p>
            <a:pPr indent="-368300" lvl="0" marL="457200" rtl="0" algn="just">
              <a:spcBef>
                <a:spcPts val="1000"/>
              </a:spcBef>
              <a:spcAft>
                <a:spcPts val="0"/>
              </a:spcAft>
              <a:buClr>
                <a:srgbClr val="000000"/>
              </a:buClr>
              <a:buSzPts val="2200"/>
              <a:buFont typeface="Roboto Condensed Light"/>
              <a:buChar char="➔"/>
            </a:pPr>
            <a:r>
              <a:rPr lang="es" sz="2200">
                <a:latin typeface="Roboto Condensed Light"/>
                <a:ea typeface="Roboto Condensed Light"/>
                <a:cs typeface="Roboto Condensed Light"/>
                <a:sym typeface="Roboto Condensed Light"/>
              </a:rPr>
              <a:t>La forma de la curva generatriz o sección transversal</a:t>
            </a:r>
            <a:r>
              <a:rPr lang="es" sz="2200">
                <a:solidFill>
                  <a:srgbClr val="000000"/>
                </a:solidFill>
                <a:latin typeface="Roboto Condensed Light"/>
                <a:ea typeface="Roboto Condensed Light"/>
                <a:cs typeface="Roboto Condensed Light"/>
                <a:sym typeface="Roboto Condensed Light"/>
              </a:rPr>
              <a:t>.</a:t>
            </a:r>
            <a:endParaRPr sz="2200">
              <a:solidFill>
                <a:srgbClr val="000000"/>
              </a:solidFill>
              <a:latin typeface="Roboto Condensed Light"/>
              <a:ea typeface="Roboto Condensed Light"/>
              <a:cs typeface="Roboto Condensed Light"/>
              <a:sym typeface="Roboto Condensed Light"/>
            </a:endParaRPr>
          </a:p>
          <a:p>
            <a:pPr indent="-368300" lvl="0" marL="457200" rtl="0" algn="just">
              <a:spcBef>
                <a:spcPts val="0"/>
              </a:spcBef>
              <a:spcAft>
                <a:spcPts val="0"/>
              </a:spcAft>
              <a:buClr>
                <a:srgbClr val="000000"/>
              </a:buClr>
              <a:buSzPts val="2200"/>
              <a:buFont typeface="Roboto Condensed Light"/>
              <a:buChar char="➔"/>
            </a:pPr>
            <a:r>
              <a:rPr lang="es" sz="2200">
                <a:latin typeface="Roboto Condensed Light"/>
                <a:ea typeface="Roboto Condensed Light"/>
                <a:cs typeface="Roboto Condensed Light"/>
                <a:sym typeface="Roboto Condensed Light"/>
              </a:rPr>
              <a:t>La distancia o posición relativa de la curva generatriz respecto al eje de giro.</a:t>
            </a:r>
            <a:endParaRPr sz="2200">
              <a:latin typeface="Roboto Condensed Light"/>
              <a:ea typeface="Roboto Condensed Light"/>
              <a:cs typeface="Roboto Condensed Light"/>
              <a:sym typeface="Roboto Condensed Light"/>
            </a:endParaRPr>
          </a:p>
          <a:p>
            <a:pPr indent="-368300" lvl="0" marL="457200" rtl="0" algn="just">
              <a:spcBef>
                <a:spcPts val="0"/>
              </a:spcBef>
              <a:spcAft>
                <a:spcPts val="0"/>
              </a:spcAft>
              <a:buClr>
                <a:srgbClr val="000000"/>
              </a:buClr>
              <a:buSzPts val="2200"/>
              <a:buFont typeface="Roboto Condensed Light"/>
              <a:buChar char="➔"/>
            </a:pPr>
            <a:r>
              <a:rPr lang="es" sz="2200">
                <a:latin typeface="Roboto Condensed Light"/>
                <a:ea typeface="Roboto Condensed Light"/>
                <a:cs typeface="Roboto Condensed Light"/>
                <a:sym typeface="Roboto Condensed Light"/>
              </a:rPr>
              <a:t>El factor de crecimiento</a:t>
            </a:r>
            <a:r>
              <a:rPr lang="es" sz="2200">
                <a:solidFill>
                  <a:srgbClr val="000000"/>
                </a:solidFill>
                <a:latin typeface="Roboto Condensed Light"/>
                <a:ea typeface="Roboto Condensed Light"/>
                <a:cs typeface="Roboto Condensed Light"/>
                <a:sym typeface="Roboto Condensed Light"/>
              </a:rPr>
              <a:t>.</a:t>
            </a:r>
            <a:endParaRPr sz="2200">
              <a:solidFill>
                <a:srgbClr val="000000"/>
              </a:solidFill>
              <a:latin typeface="Roboto Condensed Light"/>
              <a:ea typeface="Roboto Condensed Light"/>
              <a:cs typeface="Roboto Condensed Light"/>
              <a:sym typeface="Roboto Condensed Light"/>
            </a:endParaRPr>
          </a:p>
          <a:p>
            <a:pPr indent="-368300" lvl="0" marL="457200" rtl="0" algn="just">
              <a:spcBef>
                <a:spcPts val="0"/>
              </a:spcBef>
              <a:spcAft>
                <a:spcPts val="0"/>
              </a:spcAft>
              <a:buClr>
                <a:srgbClr val="000000"/>
              </a:buClr>
              <a:buSzPts val="2200"/>
              <a:buFont typeface="Roboto Condensed Light"/>
              <a:buChar char="➔"/>
            </a:pPr>
            <a:r>
              <a:rPr lang="es" sz="2200">
                <a:latin typeface="Roboto Condensed Light"/>
                <a:ea typeface="Roboto Condensed Light"/>
                <a:cs typeface="Roboto Condensed Light"/>
                <a:sym typeface="Roboto Condensed Light"/>
              </a:rPr>
              <a:t>La traslación en la dirección del eje de giro (sólo para conchas turbinadas)</a:t>
            </a:r>
            <a:r>
              <a:rPr lang="es" sz="2200">
                <a:solidFill>
                  <a:srgbClr val="000000"/>
                </a:solidFill>
                <a:latin typeface="Roboto Condensed Light"/>
                <a:ea typeface="Roboto Condensed Light"/>
                <a:cs typeface="Roboto Condensed Light"/>
                <a:sym typeface="Roboto Condensed Light"/>
              </a:rPr>
              <a:t>.</a:t>
            </a:r>
            <a:endParaRPr sz="2200">
              <a:solidFill>
                <a:srgbClr val="000000"/>
              </a:solidFill>
              <a:latin typeface="Roboto Condensed Light"/>
              <a:ea typeface="Roboto Condensed Light"/>
              <a:cs typeface="Roboto Condensed Light"/>
              <a:sym typeface="Roboto Condensed Light"/>
            </a:endParaRPr>
          </a:p>
        </p:txBody>
      </p:sp>
      <p:pic>
        <p:nvPicPr>
          <p:cNvPr id="232" name="Google Shape;232;p16"/>
          <p:cNvPicPr preferRelativeResize="0"/>
          <p:nvPr/>
        </p:nvPicPr>
        <p:blipFill>
          <a:blip r:embed="rId4">
            <a:alphaModFix/>
          </a:blip>
          <a:stretch>
            <a:fillRect/>
          </a:stretch>
        </p:blipFill>
        <p:spPr>
          <a:xfrm>
            <a:off x="51878" y="1228488"/>
            <a:ext cx="3411675" cy="2853400"/>
          </a:xfrm>
          <a:prstGeom prst="rect">
            <a:avLst/>
          </a:prstGeom>
          <a:noFill/>
          <a:ln>
            <a:noFill/>
          </a:ln>
        </p:spPr>
      </p:pic>
      <p:sp>
        <p:nvSpPr>
          <p:cNvPr id="233" name="Google Shape;233;p16"/>
          <p:cNvSpPr txBox="1"/>
          <p:nvPr/>
        </p:nvSpPr>
        <p:spPr>
          <a:xfrm>
            <a:off x="3610600" y="3852600"/>
            <a:ext cx="5400900" cy="469500"/>
          </a:xfrm>
          <a:prstGeom prst="rect">
            <a:avLst/>
          </a:prstGeom>
          <a:noFill/>
          <a:ln>
            <a:noFill/>
          </a:ln>
        </p:spPr>
        <p:txBody>
          <a:bodyPr anchorCtr="0" anchor="ctr" bIns="91425" lIns="91425" spcFirstLastPara="1" rIns="91425" wrap="square" tIns="91425">
            <a:noAutofit/>
          </a:bodyPr>
          <a:lstStyle/>
          <a:p>
            <a:pPr indent="0" lvl="0" marL="0" rtl="0" algn="just">
              <a:spcBef>
                <a:spcPts val="600"/>
              </a:spcBef>
              <a:spcAft>
                <a:spcPts val="0"/>
              </a:spcAft>
              <a:buNone/>
            </a:pPr>
            <a:r>
              <a:rPr lang="es" sz="1200">
                <a:solidFill>
                  <a:srgbClr val="263248"/>
                </a:solidFill>
                <a:latin typeface="Roboto Condensed Light"/>
                <a:ea typeface="Roboto Condensed Light"/>
                <a:cs typeface="Roboto Condensed Light"/>
                <a:sym typeface="Roboto Condensed Light"/>
              </a:rPr>
              <a:t>:</a:t>
            </a:r>
            <a:endParaRPr sz="1200">
              <a:solidFill>
                <a:srgbClr val="000000"/>
              </a:solidFill>
              <a:latin typeface="Roboto Condensed Light"/>
              <a:ea typeface="Roboto Condensed Light"/>
              <a:cs typeface="Roboto Condensed Light"/>
              <a:sym typeface="Roboto Condensed Light"/>
            </a:endParaRPr>
          </a:p>
          <a:p>
            <a:pPr indent="-304800" lvl="0" marL="914400" rtl="0" algn="just">
              <a:spcBef>
                <a:spcPts val="1000"/>
              </a:spcBef>
              <a:spcAft>
                <a:spcPts val="0"/>
              </a:spcAft>
              <a:buClr>
                <a:srgbClr val="000000"/>
              </a:buClr>
              <a:buSzPts val="1200"/>
              <a:buFont typeface="Roboto Condensed Light"/>
              <a:buChar char="★"/>
            </a:pPr>
            <a:r>
              <a:rPr lang="es" sz="1200">
                <a:latin typeface="Roboto Condensed Light"/>
                <a:ea typeface="Roboto Condensed Light"/>
                <a:cs typeface="Roboto Condensed Light"/>
                <a:sym typeface="Roboto Condensed Light"/>
              </a:rPr>
              <a:t>La curva generatriz se entiende en mero sentido geométrico (sección) porque el borde final de la concha no siempre coincide con él, al no ser este borde necesariamente una sección plana.</a:t>
            </a:r>
            <a:endParaRPr sz="1200">
              <a:latin typeface="Roboto Condensed Light"/>
              <a:ea typeface="Roboto Condensed Light"/>
              <a:cs typeface="Roboto Condensed Light"/>
              <a:sym typeface="Roboto Condensed Light"/>
            </a:endParaRPr>
          </a:p>
          <a:p>
            <a:pPr indent="-304800" lvl="0" marL="914400" rtl="0" algn="just">
              <a:spcBef>
                <a:spcPts val="0"/>
              </a:spcBef>
              <a:spcAft>
                <a:spcPts val="0"/>
              </a:spcAft>
              <a:buClr>
                <a:srgbClr val="000000"/>
              </a:buClr>
              <a:buSzPts val="1200"/>
              <a:buFont typeface="Roboto Condensed Light"/>
              <a:buChar char="★"/>
            </a:pPr>
            <a:r>
              <a:rPr lang="es" sz="1200">
                <a:latin typeface="Roboto Condensed Light"/>
                <a:ea typeface="Roboto Condensed Light"/>
                <a:cs typeface="Roboto Condensed Light"/>
                <a:sym typeface="Roboto Condensed Light"/>
              </a:rPr>
              <a:t>Para reflejar la ontogénesis es necesario adaptar el modelo en cada fase de crecimiento.</a:t>
            </a:r>
            <a:endParaRPr sz="1200">
              <a:latin typeface="Roboto Condensed Light"/>
              <a:ea typeface="Roboto Condensed Light"/>
              <a:cs typeface="Roboto Condensed Light"/>
              <a:sym typeface="Roboto Condensed Light"/>
            </a:endParaRPr>
          </a:p>
          <a:p>
            <a:pPr indent="-304800" lvl="0" marL="914400" rtl="0" algn="just">
              <a:spcBef>
                <a:spcPts val="0"/>
              </a:spcBef>
              <a:spcAft>
                <a:spcPts val="0"/>
              </a:spcAft>
              <a:buClr>
                <a:srgbClr val="000000"/>
              </a:buClr>
              <a:buSzPts val="1200"/>
              <a:buFont typeface="Roboto Condensed Light"/>
              <a:buChar char="★"/>
            </a:pPr>
            <a:r>
              <a:rPr lang="es" sz="1200">
                <a:latin typeface="Roboto Condensed Light"/>
                <a:ea typeface="Roboto Condensed Light"/>
                <a:cs typeface="Roboto Condensed Light"/>
                <a:sym typeface="Roboto Condensed Light"/>
              </a:rPr>
              <a:t>Aquí no se modelan la variaciones de color y líneas de crecimiento que se manifiestan en la concha.</a:t>
            </a:r>
            <a:endParaRPr sz="1200">
              <a:latin typeface="Roboto Condensed Light"/>
              <a:ea typeface="Roboto Condensed Light"/>
              <a:cs typeface="Roboto Condensed Light"/>
              <a:sym typeface="Roboto Condensed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2"/>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la concha embrionaria inicial 3D</a:t>
            </a:r>
            <a:endParaRPr b="0" sz="1900"/>
          </a:p>
        </p:txBody>
      </p:sp>
      <p:sp>
        <p:nvSpPr>
          <p:cNvPr id="650" name="Google Shape;650;p52"/>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651" name="Google Shape;651;p52"/>
          <p:cNvPicPr preferRelativeResize="0"/>
          <p:nvPr/>
        </p:nvPicPr>
        <p:blipFill>
          <a:blip r:embed="rId3">
            <a:alphaModFix/>
          </a:blip>
          <a:stretch>
            <a:fillRect/>
          </a:stretch>
        </p:blipFill>
        <p:spPr>
          <a:xfrm>
            <a:off x="172225" y="2340100"/>
            <a:ext cx="2515450" cy="2462475"/>
          </a:xfrm>
          <a:prstGeom prst="rect">
            <a:avLst/>
          </a:prstGeom>
          <a:noFill/>
          <a:ln>
            <a:noFill/>
          </a:ln>
        </p:spPr>
      </p:pic>
      <p:sp>
        <p:nvSpPr>
          <p:cNvPr id="652" name="Google Shape;652;p52"/>
          <p:cNvSpPr txBox="1"/>
          <p:nvPr/>
        </p:nvSpPr>
        <p:spPr>
          <a:xfrm>
            <a:off x="387925" y="877025"/>
            <a:ext cx="6655800" cy="1569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El </a:t>
            </a:r>
            <a:r>
              <a:rPr b="1" lang="es" sz="1500">
                <a:solidFill>
                  <a:schemeClr val="dk1"/>
                </a:solidFill>
                <a:latin typeface="Roboto Condensed"/>
                <a:ea typeface="Roboto Condensed"/>
                <a:cs typeface="Roboto Condensed"/>
                <a:sym typeface="Roboto Condensed"/>
              </a:rPr>
              <a:t>modelo uniforme</a:t>
            </a:r>
            <a:r>
              <a:rPr lang="es" sz="1500">
                <a:solidFill>
                  <a:schemeClr val="dk1"/>
                </a:solidFill>
                <a:latin typeface="Roboto Condensed Light"/>
                <a:ea typeface="Roboto Condensed Light"/>
                <a:cs typeface="Roboto Condensed Light"/>
                <a:sym typeface="Roboto Condensed Light"/>
              </a:rPr>
              <a:t> comienza en la sección determinada por el punto de inicio de la pared ventral y el polo de esa pared. Parte de la la cámara septal entre el primer y segundo septo no sigue el crecimiento uniforme. Para no dejar un vacío extraño en la representación he optado por seccionar transversalmente esa cámara y escalar la sección frontal teórica de la concha </a:t>
            </a:r>
            <a:r>
              <a:rPr lang="es" sz="1500">
                <a:solidFill>
                  <a:schemeClr val="dk1"/>
                </a:solidFill>
                <a:latin typeface="Roboto Condensed Light"/>
                <a:ea typeface="Roboto Condensed Light"/>
                <a:cs typeface="Roboto Condensed Light"/>
                <a:sym typeface="Roboto Condensed Light"/>
              </a:rPr>
              <a:t>ajustándola </a:t>
            </a:r>
            <a:r>
              <a:rPr lang="es" sz="1500">
                <a:solidFill>
                  <a:schemeClr val="dk1"/>
                </a:solidFill>
                <a:latin typeface="Roboto Condensed Light"/>
                <a:ea typeface="Roboto Condensed Light"/>
                <a:cs typeface="Roboto Condensed Light"/>
                <a:sym typeface="Roboto Condensed Light"/>
              </a:rPr>
              <a:t>a cada una de esas secciones.</a:t>
            </a:r>
            <a:endParaRPr sz="1500">
              <a:solidFill>
                <a:schemeClr val="dk1"/>
              </a:solidFill>
              <a:latin typeface="Roboto Condensed Light"/>
              <a:ea typeface="Roboto Condensed Light"/>
              <a:cs typeface="Roboto Condensed Light"/>
              <a:sym typeface="Roboto Condensed Light"/>
            </a:endParaRPr>
          </a:p>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Esta opción no documentada da cierto parecido con la concha inicial de Nautilus.</a:t>
            </a:r>
            <a:endParaRPr sz="1500">
              <a:solidFill>
                <a:schemeClr val="dk1"/>
              </a:solidFill>
              <a:latin typeface="Roboto Condensed Light"/>
              <a:ea typeface="Roboto Condensed Light"/>
              <a:cs typeface="Roboto Condensed Light"/>
              <a:sym typeface="Roboto Condensed Light"/>
            </a:endParaRPr>
          </a:p>
        </p:txBody>
      </p:sp>
      <p:pic>
        <p:nvPicPr>
          <p:cNvPr id="653" name="Google Shape;653;p52"/>
          <p:cNvPicPr preferRelativeResize="0"/>
          <p:nvPr/>
        </p:nvPicPr>
        <p:blipFill>
          <a:blip r:embed="rId4">
            <a:alphaModFix/>
          </a:blip>
          <a:stretch>
            <a:fillRect/>
          </a:stretch>
        </p:blipFill>
        <p:spPr>
          <a:xfrm>
            <a:off x="2473400" y="2366232"/>
            <a:ext cx="2457450" cy="2410207"/>
          </a:xfrm>
          <a:prstGeom prst="rect">
            <a:avLst/>
          </a:prstGeom>
          <a:noFill/>
          <a:ln>
            <a:noFill/>
          </a:ln>
        </p:spPr>
      </p:pic>
      <p:pic>
        <p:nvPicPr>
          <p:cNvPr id="654" name="Google Shape;654;p52"/>
          <p:cNvPicPr preferRelativeResize="0"/>
          <p:nvPr/>
        </p:nvPicPr>
        <p:blipFill>
          <a:blip r:embed="rId5">
            <a:alphaModFix/>
          </a:blip>
          <a:stretch>
            <a:fillRect/>
          </a:stretch>
        </p:blipFill>
        <p:spPr>
          <a:xfrm rot="10800000">
            <a:off x="7233200" y="393525"/>
            <a:ext cx="1736925" cy="1506525"/>
          </a:xfrm>
          <a:prstGeom prst="rect">
            <a:avLst/>
          </a:prstGeom>
          <a:noFill/>
          <a:ln>
            <a:noFill/>
          </a:ln>
        </p:spPr>
      </p:pic>
      <p:pic>
        <p:nvPicPr>
          <p:cNvPr id="655" name="Google Shape;655;p52"/>
          <p:cNvPicPr preferRelativeResize="0"/>
          <p:nvPr/>
        </p:nvPicPr>
        <p:blipFill>
          <a:blip r:embed="rId6">
            <a:alphaModFix/>
          </a:blip>
          <a:stretch>
            <a:fillRect/>
          </a:stretch>
        </p:blipFill>
        <p:spPr>
          <a:xfrm>
            <a:off x="4796164" y="2416300"/>
            <a:ext cx="2288111" cy="2242750"/>
          </a:xfrm>
          <a:prstGeom prst="rect">
            <a:avLst/>
          </a:prstGeom>
          <a:noFill/>
          <a:ln>
            <a:noFill/>
          </a:ln>
        </p:spPr>
      </p:pic>
      <p:pic>
        <p:nvPicPr>
          <p:cNvPr id="656" name="Google Shape;656;p52"/>
          <p:cNvPicPr preferRelativeResize="0"/>
          <p:nvPr/>
        </p:nvPicPr>
        <p:blipFill>
          <a:blip r:embed="rId7">
            <a:alphaModFix/>
          </a:blip>
          <a:stretch>
            <a:fillRect/>
          </a:stretch>
        </p:blipFill>
        <p:spPr>
          <a:xfrm>
            <a:off x="7025025" y="2543325"/>
            <a:ext cx="2097500" cy="2109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3"/>
          <p:cNvSpPr txBox="1"/>
          <p:nvPr/>
        </p:nvSpPr>
        <p:spPr>
          <a:xfrm>
            <a:off x="1300325" y="1035375"/>
            <a:ext cx="7079400" cy="8313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4200">
                <a:solidFill>
                  <a:schemeClr val="lt1"/>
                </a:solidFill>
                <a:latin typeface="Roboto Condensed Light"/>
                <a:ea typeface="Roboto Condensed Light"/>
                <a:cs typeface="Roboto Condensed Light"/>
                <a:sym typeface="Roboto Condensed Light"/>
              </a:rPr>
              <a:t>Puntos abiertos</a:t>
            </a:r>
            <a:endParaRPr sz="4200">
              <a:solidFill>
                <a:schemeClr val="lt1"/>
              </a:solidFill>
              <a:latin typeface="Roboto Condensed Light"/>
              <a:ea typeface="Roboto Condensed Light"/>
              <a:cs typeface="Roboto Condensed Light"/>
              <a:sym typeface="Roboto Condensed Light"/>
            </a:endParaRPr>
          </a:p>
        </p:txBody>
      </p:sp>
      <p:pic>
        <p:nvPicPr>
          <p:cNvPr id="662" name="Google Shape;662;p53"/>
          <p:cNvPicPr preferRelativeResize="0"/>
          <p:nvPr/>
        </p:nvPicPr>
        <p:blipFill>
          <a:blip r:embed="rId3">
            <a:alphaModFix/>
          </a:blip>
          <a:stretch>
            <a:fillRect/>
          </a:stretch>
        </p:blipFill>
        <p:spPr>
          <a:xfrm>
            <a:off x="3340150" y="2182825"/>
            <a:ext cx="2733957" cy="2057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4"/>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Perfil tridimensional de la abertura de la concha</a:t>
            </a:r>
            <a:endParaRPr b="0" sz="1900"/>
          </a:p>
        </p:txBody>
      </p:sp>
      <p:sp>
        <p:nvSpPr>
          <p:cNvPr id="668" name="Google Shape;668;p54"/>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669" name="Google Shape;669;p54"/>
          <p:cNvPicPr preferRelativeResize="0"/>
          <p:nvPr/>
        </p:nvPicPr>
        <p:blipFill>
          <a:blip r:embed="rId3">
            <a:alphaModFix/>
          </a:blip>
          <a:stretch>
            <a:fillRect/>
          </a:stretch>
        </p:blipFill>
        <p:spPr>
          <a:xfrm>
            <a:off x="4331221" y="2073625"/>
            <a:ext cx="1922904" cy="1667825"/>
          </a:xfrm>
          <a:prstGeom prst="rect">
            <a:avLst/>
          </a:prstGeom>
          <a:noFill/>
          <a:ln>
            <a:noFill/>
          </a:ln>
        </p:spPr>
      </p:pic>
      <p:sp>
        <p:nvSpPr>
          <p:cNvPr id="670" name="Google Shape;670;p54"/>
          <p:cNvSpPr txBox="1"/>
          <p:nvPr>
            <p:ph idx="1" type="body"/>
          </p:nvPr>
        </p:nvSpPr>
        <p:spPr>
          <a:xfrm>
            <a:off x="4620250" y="3800850"/>
            <a:ext cx="4105200" cy="10869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s" sz="1900">
                <a:latin typeface="Roboto Condensed"/>
                <a:ea typeface="Roboto Condensed"/>
                <a:cs typeface="Roboto Condensed"/>
                <a:sym typeface="Roboto Condensed"/>
              </a:rPr>
              <a:t>Modelado de la boca e inclusión en el modelo 3D del Nautilus.</a:t>
            </a:r>
            <a:endParaRPr b="1" sz="1900">
              <a:latin typeface="Roboto Condensed"/>
              <a:ea typeface="Roboto Condensed"/>
              <a:cs typeface="Roboto Condensed"/>
              <a:sym typeface="Roboto Condensed"/>
            </a:endParaRPr>
          </a:p>
        </p:txBody>
      </p:sp>
      <p:pic>
        <p:nvPicPr>
          <p:cNvPr id="671" name="Google Shape;671;p54"/>
          <p:cNvPicPr preferRelativeResize="0"/>
          <p:nvPr/>
        </p:nvPicPr>
        <p:blipFill>
          <a:blip r:embed="rId4">
            <a:alphaModFix/>
          </a:blip>
          <a:stretch>
            <a:fillRect/>
          </a:stretch>
        </p:blipFill>
        <p:spPr>
          <a:xfrm>
            <a:off x="264850" y="978200"/>
            <a:ext cx="3615368" cy="3632301"/>
          </a:xfrm>
          <a:prstGeom prst="rect">
            <a:avLst/>
          </a:prstGeom>
          <a:noFill/>
          <a:ln>
            <a:noFill/>
          </a:ln>
        </p:spPr>
      </p:pic>
      <p:sp>
        <p:nvSpPr>
          <p:cNvPr id="672" name="Google Shape;672;p54"/>
          <p:cNvSpPr txBox="1"/>
          <p:nvPr/>
        </p:nvSpPr>
        <p:spPr>
          <a:xfrm>
            <a:off x="4366350" y="822625"/>
            <a:ext cx="4619700" cy="1108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Si bien para el  modelado 3D se ha considerado la sección transversal de la concha, la abertura de ésta no coincide con la sección, sino que presenta un perfil que no es plano, sino cóncavo-convexo, desde las primeras etapas vitales.</a:t>
            </a:r>
            <a:endParaRPr sz="1500">
              <a:solidFill>
                <a:schemeClr val="dk1"/>
              </a:solidFill>
              <a:latin typeface="Roboto Condensed Light"/>
              <a:ea typeface="Roboto Condensed Light"/>
              <a:cs typeface="Roboto Condensed Light"/>
              <a:sym typeface="Roboto Condensed Light"/>
            </a:endParaRPr>
          </a:p>
        </p:txBody>
      </p:sp>
      <p:pic>
        <p:nvPicPr>
          <p:cNvPr id="673" name="Google Shape;673;p54"/>
          <p:cNvPicPr preferRelativeResize="0"/>
          <p:nvPr/>
        </p:nvPicPr>
        <p:blipFill>
          <a:blip r:embed="rId5">
            <a:alphaModFix/>
          </a:blip>
          <a:stretch>
            <a:fillRect/>
          </a:stretch>
        </p:blipFill>
        <p:spPr>
          <a:xfrm>
            <a:off x="6316750" y="2073626"/>
            <a:ext cx="2712624" cy="1667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55"/>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sz="1900">
                <a:solidFill>
                  <a:schemeClr val="lt1"/>
                </a:solidFill>
              </a:rPr>
              <a:t>Septos tridimensionales</a:t>
            </a:r>
            <a:endParaRPr b="0" sz="1900"/>
          </a:p>
        </p:txBody>
      </p:sp>
      <p:sp>
        <p:nvSpPr>
          <p:cNvPr id="679" name="Google Shape;679;p55"/>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680" name="Google Shape;680;p55"/>
          <p:cNvSpPr txBox="1"/>
          <p:nvPr>
            <p:ph idx="1" type="body"/>
          </p:nvPr>
        </p:nvSpPr>
        <p:spPr>
          <a:xfrm>
            <a:off x="4724400" y="3249175"/>
            <a:ext cx="2847000" cy="10869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s" sz="1900">
                <a:latin typeface="Roboto Condensed"/>
                <a:ea typeface="Roboto Condensed"/>
                <a:cs typeface="Roboto Condensed"/>
                <a:sym typeface="Roboto Condensed"/>
              </a:rPr>
              <a:t>Modelado 3D de los septos del Nautilus.</a:t>
            </a:r>
            <a:endParaRPr b="1" sz="1900">
              <a:latin typeface="Roboto Condensed"/>
              <a:ea typeface="Roboto Condensed"/>
              <a:cs typeface="Roboto Condensed"/>
              <a:sym typeface="Roboto Condensed"/>
            </a:endParaRPr>
          </a:p>
        </p:txBody>
      </p:sp>
      <p:pic>
        <p:nvPicPr>
          <p:cNvPr id="681" name="Google Shape;681;p55"/>
          <p:cNvPicPr preferRelativeResize="0"/>
          <p:nvPr/>
        </p:nvPicPr>
        <p:blipFill>
          <a:blip r:embed="rId3">
            <a:alphaModFix/>
          </a:blip>
          <a:stretch>
            <a:fillRect/>
          </a:stretch>
        </p:blipFill>
        <p:spPr>
          <a:xfrm>
            <a:off x="334675" y="1305175"/>
            <a:ext cx="3958250" cy="2992074"/>
          </a:xfrm>
          <a:prstGeom prst="rect">
            <a:avLst/>
          </a:prstGeom>
          <a:noFill/>
          <a:ln>
            <a:noFill/>
          </a:ln>
        </p:spPr>
      </p:pic>
      <p:pic>
        <p:nvPicPr>
          <p:cNvPr id="682" name="Google Shape;682;p55"/>
          <p:cNvPicPr preferRelativeResize="0"/>
          <p:nvPr/>
        </p:nvPicPr>
        <p:blipFill>
          <a:blip r:embed="rId4">
            <a:alphaModFix/>
          </a:blip>
          <a:stretch>
            <a:fillRect/>
          </a:stretch>
        </p:blipFill>
        <p:spPr>
          <a:xfrm>
            <a:off x="7920299" y="3020575"/>
            <a:ext cx="1013778" cy="1546500"/>
          </a:xfrm>
          <a:prstGeom prst="rect">
            <a:avLst/>
          </a:prstGeom>
          <a:noFill/>
          <a:ln>
            <a:noFill/>
          </a:ln>
        </p:spPr>
      </p:pic>
      <p:sp>
        <p:nvSpPr>
          <p:cNvPr id="683" name="Google Shape;683;p55"/>
          <p:cNvSpPr txBox="1"/>
          <p:nvPr/>
        </p:nvSpPr>
        <p:spPr>
          <a:xfrm>
            <a:off x="4572000" y="1054050"/>
            <a:ext cx="42162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En </a:t>
            </a:r>
            <a:r>
              <a:rPr lang="es" sz="1500">
                <a:solidFill>
                  <a:schemeClr val="dk1"/>
                </a:solidFill>
                <a:latin typeface="Roboto Condensed Light"/>
                <a:ea typeface="Roboto Condensed Light"/>
                <a:cs typeface="Roboto Condensed Light"/>
                <a:sym typeface="Roboto Condensed Light"/>
              </a:rPr>
              <a:t>la sección sagital los septos están modelados por espirales cordobesas, ¿pero cuál es la superficie que modela tridimensionalmente a estos?</a:t>
            </a:r>
            <a:endParaRPr sz="1500">
              <a:solidFill>
                <a:schemeClr val="dk1"/>
              </a:solidFill>
              <a:latin typeface="Roboto Condensed Light"/>
              <a:ea typeface="Roboto Condensed Light"/>
              <a:cs typeface="Roboto Condensed Light"/>
              <a:sym typeface="Roboto Condensed Light"/>
            </a:endParaRPr>
          </a:p>
          <a:p>
            <a:pPr indent="0" lvl="0" marL="0" rtl="0" algn="just">
              <a:spcBef>
                <a:spcPts val="0"/>
              </a:spcBef>
              <a:spcAft>
                <a:spcPts val="0"/>
              </a:spcAft>
              <a:buNone/>
            </a:pPr>
            <a:r>
              <a:t/>
            </a:r>
            <a:endParaRPr sz="1500">
              <a:solidFill>
                <a:schemeClr val="dk1"/>
              </a:solidFill>
              <a:latin typeface="Roboto Condensed Light"/>
              <a:ea typeface="Roboto Condensed Light"/>
              <a:cs typeface="Roboto Condensed Light"/>
              <a:sym typeface="Roboto Condensed Light"/>
            </a:endParaRPr>
          </a:p>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A priori su modelado se presenta como ¡un gran reto!</a:t>
            </a:r>
            <a:endParaRPr sz="1500">
              <a:solidFill>
                <a:schemeClr val="dk1"/>
              </a:solidFill>
              <a:latin typeface="Roboto Condensed Light"/>
              <a:ea typeface="Roboto Condensed Light"/>
              <a:cs typeface="Roboto Condensed Light"/>
              <a:sym typeface="Roboto Condensed Light"/>
            </a:endParaRPr>
          </a:p>
          <a:p>
            <a:pPr indent="0" lvl="0" marL="0" rtl="0" algn="just">
              <a:spcBef>
                <a:spcPts val="0"/>
              </a:spcBef>
              <a:spcAft>
                <a:spcPts val="0"/>
              </a:spcAft>
              <a:buNone/>
            </a:pPr>
            <a:r>
              <a:t/>
            </a:r>
            <a:endParaRPr sz="1500">
              <a:solidFill>
                <a:schemeClr val="dk1"/>
              </a:solidFill>
              <a:latin typeface="Roboto Condensed Light"/>
              <a:ea typeface="Roboto Condensed Light"/>
              <a:cs typeface="Roboto Condensed Light"/>
              <a:sym typeface="Roboto Condensed Light"/>
            </a:endParaRPr>
          </a:p>
          <a:p>
            <a:pPr indent="0" lvl="0" marL="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Se observa que la intersección de los septos con la concha se asemeja al perfil de la abertura</a:t>
            </a:r>
            <a:endParaRPr sz="1500">
              <a:solidFill>
                <a:schemeClr val="dk1"/>
              </a:solidFill>
              <a:latin typeface="Roboto Condensed Light"/>
              <a:ea typeface="Roboto Condensed Light"/>
              <a:cs typeface="Roboto Condensed Light"/>
              <a:sym typeface="Roboto Condensed Light"/>
            </a:endParaRPr>
          </a:p>
        </p:txBody>
      </p:sp>
      <p:pic>
        <p:nvPicPr>
          <p:cNvPr id="684" name="Google Shape;684;p55"/>
          <p:cNvPicPr preferRelativeResize="0"/>
          <p:nvPr/>
        </p:nvPicPr>
        <p:blipFill>
          <a:blip r:embed="rId5">
            <a:alphaModFix/>
          </a:blip>
          <a:stretch>
            <a:fillRect/>
          </a:stretch>
        </p:blipFill>
        <p:spPr>
          <a:xfrm>
            <a:off x="125425" y="1198350"/>
            <a:ext cx="4357250" cy="3341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56"/>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Modelo</a:t>
            </a:r>
            <a:r>
              <a:rPr lang="es"/>
              <a:t> ontogénico 3D</a:t>
            </a:r>
            <a:endParaRPr b="0"/>
          </a:p>
        </p:txBody>
      </p:sp>
      <p:sp>
        <p:nvSpPr>
          <p:cNvPr id="690" name="Google Shape;690;p56"/>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691" name="Google Shape;691;p56"/>
          <p:cNvSpPr txBox="1"/>
          <p:nvPr/>
        </p:nvSpPr>
        <p:spPr>
          <a:xfrm>
            <a:off x="3118575" y="873200"/>
            <a:ext cx="5532000" cy="3401700"/>
          </a:xfrm>
          <a:prstGeom prst="rect">
            <a:avLst/>
          </a:prstGeom>
          <a:noFill/>
          <a:ln>
            <a:noFill/>
          </a:ln>
        </p:spPr>
        <p:txBody>
          <a:bodyPr anchorCtr="0" anchor="t" bIns="91425" lIns="91425" spcFirstLastPara="1" rIns="91425" wrap="square" tIns="91425">
            <a:spAutoFit/>
          </a:bodyPr>
          <a:lstStyle/>
          <a:p>
            <a:pPr indent="0" lvl="0" marL="457200" rtl="0" algn="just">
              <a:spcBef>
                <a:spcPts val="0"/>
              </a:spcBef>
              <a:spcAft>
                <a:spcPts val="0"/>
              </a:spcAft>
              <a:buNone/>
            </a:pPr>
            <a:r>
              <a:t/>
            </a:r>
            <a:endParaRPr sz="1500">
              <a:latin typeface="Roboto Condensed Light"/>
              <a:ea typeface="Roboto Condensed Light"/>
              <a:cs typeface="Roboto Condensed Light"/>
              <a:sym typeface="Roboto Condensed Light"/>
            </a:endParaRPr>
          </a:p>
          <a:p>
            <a:pPr indent="0" lvl="0" marL="457200" rtl="0" algn="just">
              <a:spcBef>
                <a:spcPts val="0"/>
              </a:spcBef>
              <a:spcAft>
                <a:spcPts val="0"/>
              </a:spcAft>
              <a:buNone/>
            </a:pPr>
            <a:r>
              <a:rPr lang="es" sz="1500">
                <a:solidFill>
                  <a:schemeClr val="dk1"/>
                </a:solidFill>
                <a:latin typeface="Roboto Condensed Light"/>
                <a:ea typeface="Roboto Condensed Light"/>
                <a:cs typeface="Roboto Condensed Light"/>
                <a:sym typeface="Roboto Condensed Light"/>
              </a:rPr>
              <a:t>E</a:t>
            </a:r>
            <a:r>
              <a:rPr lang="es" sz="1500">
                <a:solidFill>
                  <a:schemeClr val="dk1"/>
                </a:solidFill>
                <a:latin typeface="Roboto Condensed Light"/>
                <a:ea typeface="Roboto Condensed Light"/>
                <a:cs typeface="Roboto Condensed Light"/>
                <a:sym typeface="Roboto Condensed Light"/>
              </a:rPr>
              <a:t>l modelo 3D realizado es el uniforme, es decir, con crecimiento invariable desde su génesis, sin embargo conocemos que no se ajusta al crecimiento real, principalmente en la etapa inicial. Es necesario abordar la modelación ontogénica ya obtenida para la sección sagital. En particular:</a:t>
            </a:r>
            <a:endParaRPr sz="1500">
              <a:solidFill>
                <a:schemeClr val="dk1"/>
              </a:solidFill>
              <a:latin typeface="Roboto Condensed Light"/>
              <a:ea typeface="Roboto Condensed Light"/>
              <a:cs typeface="Roboto Condensed Light"/>
              <a:sym typeface="Roboto Condensed Light"/>
            </a:endParaRPr>
          </a:p>
          <a:p>
            <a:pPr indent="-323850" lvl="1" marL="914400" rtl="0" algn="just">
              <a:spcBef>
                <a:spcPts val="0"/>
              </a:spcBef>
              <a:spcAft>
                <a:spcPts val="0"/>
              </a:spcAft>
              <a:buClr>
                <a:schemeClr val="dk1"/>
              </a:buClr>
              <a:buSzPts val="1500"/>
              <a:buFont typeface="Roboto Condensed Light"/>
              <a:buChar char="○"/>
            </a:pPr>
            <a:r>
              <a:rPr lang="es" sz="1500">
                <a:solidFill>
                  <a:schemeClr val="dk1"/>
                </a:solidFill>
                <a:latin typeface="Roboto Condensed Light"/>
                <a:ea typeface="Roboto Condensed Light"/>
                <a:cs typeface="Roboto Condensed Light"/>
                <a:sym typeface="Roboto Condensed Light"/>
              </a:rPr>
              <a:t>Modelo de la concha embrionaria, semejante a una lapa (ver </a:t>
            </a:r>
            <a:r>
              <a:rPr lang="es" sz="1500">
                <a:solidFill>
                  <a:srgbClr val="FF0000"/>
                </a:solidFill>
                <a:latin typeface="Roboto Condensed Light"/>
                <a:ea typeface="Roboto Condensed Light"/>
                <a:cs typeface="Roboto Condensed Light"/>
                <a:sym typeface="Roboto Condensed Light"/>
              </a:rPr>
              <a:t>1</a:t>
            </a:r>
            <a:r>
              <a:rPr lang="es" sz="1500">
                <a:solidFill>
                  <a:schemeClr val="dk1"/>
                </a:solidFill>
                <a:latin typeface="Roboto Condensed Light"/>
                <a:ea typeface="Roboto Condensed Light"/>
                <a:cs typeface="Roboto Condensed Light"/>
                <a:sym typeface="Roboto Condensed Light"/>
              </a:rPr>
              <a:t>).</a:t>
            </a:r>
            <a:endParaRPr sz="1500">
              <a:solidFill>
                <a:schemeClr val="dk1"/>
              </a:solidFill>
              <a:latin typeface="Roboto Condensed Light"/>
              <a:ea typeface="Roboto Condensed Light"/>
              <a:cs typeface="Roboto Condensed Light"/>
              <a:sym typeface="Roboto Condensed Light"/>
            </a:endParaRPr>
          </a:p>
          <a:p>
            <a:pPr indent="-323850" lvl="1" marL="914400" rtl="0" algn="just">
              <a:spcBef>
                <a:spcPts val="0"/>
              </a:spcBef>
              <a:spcAft>
                <a:spcPts val="0"/>
              </a:spcAft>
              <a:buClr>
                <a:schemeClr val="dk1"/>
              </a:buClr>
              <a:buSzPts val="1500"/>
              <a:buFont typeface="Roboto Condensed Light"/>
              <a:buChar char="○"/>
            </a:pPr>
            <a:r>
              <a:rPr lang="es" sz="1500">
                <a:solidFill>
                  <a:schemeClr val="dk1"/>
                </a:solidFill>
                <a:latin typeface="Roboto Condensed Light"/>
                <a:ea typeface="Roboto Condensed Light"/>
                <a:cs typeface="Roboto Condensed Light"/>
                <a:sym typeface="Roboto Condensed Light"/>
              </a:rPr>
              <a:t>Modelo de la confluencia de la pared dorsal con la concha embrionaria en la transición del primer al segundo verticilo (ver </a:t>
            </a:r>
            <a:r>
              <a:rPr lang="es" sz="1500">
                <a:solidFill>
                  <a:srgbClr val="FF0000"/>
                </a:solidFill>
                <a:latin typeface="Roboto Condensed Light"/>
                <a:ea typeface="Roboto Condensed Light"/>
                <a:cs typeface="Roboto Condensed Light"/>
                <a:sym typeface="Roboto Condensed Light"/>
              </a:rPr>
              <a:t>2</a:t>
            </a:r>
            <a:r>
              <a:rPr lang="es" sz="1500">
                <a:solidFill>
                  <a:schemeClr val="dk1"/>
                </a:solidFill>
                <a:latin typeface="Roboto Condensed Light"/>
                <a:ea typeface="Roboto Condensed Light"/>
                <a:cs typeface="Roboto Condensed Light"/>
                <a:sym typeface="Roboto Condensed Light"/>
              </a:rPr>
              <a:t>).</a:t>
            </a:r>
            <a:endParaRPr sz="1500">
              <a:solidFill>
                <a:schemeClr val="dk1"/>
              </a:solidFill>
              <a:latin typeface="Roboto Condensed Light"/>
              <a:ea typeface="Roboto Condensed Light"/>
              <a:cs typeface="Roboto Condensed Light"/>
              <a:sym typeface="Roboto Condensed Light"/>
            </a:endParaRPr>
          </a:p>
          <a:p>
            <a:pPr indent="-323850" lvl="1" marL="914400" rtl="0" algn="just">
              <a:spcBef>
                <a:spcPts val="0"/>
              </a:spcBef>
              <a:spcAft>
                <a:spcPts val="0"/>
              </a:spcAft>
              <a:buClr>
                <a:schemeClr val="dk1"/>
              </a:buClr>
              <a:buSzPts val="1500"/>
              <a:buFont typeface="Roboto Condensed Light"/>
              <a:buChar char="○"/>
            </a:pPr>
            <a:r>
              <a:rPr lang="es" sz="1500">
                <a:solidFill>
                  <a:schemeClr val="dk1"/>
                </a:solidFill>
                <a:latin typeface="Roboto Condensed Light"/>
                <a:ea typeface="Roboto Condensed Light"/>
                <a:cs typeface="Roboto Condensed Light"/>
                <a:sym typeface="Roboto Condensed Light"/>
              </a:rPr>
              <a:t>Los septos en el primer verticilo  </a:t>
            </a:r>
            <a:endParaRPr sz="1500">
              <a:solidFill>
                <a:schemeClr val="dk1"/>
              </a:solidFill>
              <a:latin typeface="Roboto Condensed Light"/>
              <a:ea typeface="Roboto Condensed Light"/>
              <a:cs typeface="Roboto Condensed Light"/>
              <a:sym typeface="Roboto Condensed Light"/>
            </a:endParaRPr>
          </a:p>
          <a:p>
            <a:pPr indent="0" lvl="0" marL="457200" rtl="0" algn="just">
              <a:spcBef>
                <a:spcPts val="0"/>
              </a:spcBef>
              <a:spcAft>
                <a:spcPts val="0"/>
              </a:spcAft>
              <a:buNone/>
            </a:pPr>
            <a:r>
              <a:t/>
            </a:r>
            <a:endParaRPr sz="1500">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a:latin typeface="Roboto Condensed Light"/>
              <a:ea typeface="Roboto Condensed Light"/>
              <a:cs typeface="Roboto Condensed Light"/>
              <a:sym typeface="Roboto Condensed Light"/>
            </a:endParaRPr>
          </a:p>
        </p:txBody>
      </p:sp>
      <p:pic>
        <p:nvPicPr>
          <p:cNvPr id="692" name="Google Shape;692;p56"/>
          <p:cNvPicPr preferRelativeResize="0"/>
          <p:nvPr/>
        </p:nvPicPr>
        <p:blipFill>
          <a:blip r:embed="rId3">
            <a:alphaModFix/>
          </a:blip>
          <a:stretch>
            <a:fillRect/>
          </a:stretch>
        </p:blipFill>
        <p:spPr>
          <a:xfrm>
            <a:off x="222450" y="1163232"/>
            <a:ext cx="3163050" cy="3139825"/>
          </a:xfrm>
          <a:prstGeom prst="rect">
            <a:avLst/>
          </a:prstGeom>
          <a:noFill/>
          <a:ln>
            <a:noFill/>
          </a:ln>
        </p:spPr>
      </p:pic>
      <p:sp>
        <p:nvSpPr>
          <p:cNvPr id="693" name="Google Shape;693;p56"/>
          <p:cNvSpPr txBox="1"/>
          <p:nvPr>
            <p:ph idx="1" type="body"/>
          </p:nvPr>
        </p:nvSpPr>
        <p:spPr>
          <a:xfrm>
            <a:off x="3979250" y="3850325"/>
            <a:ext cx="2847000" cy="1086900"/>
          </a:xfrm>
          <a:prstGeom prst="rect">
            <a:avLst/>
          </a:prstGeom>
        </p:spPr>
        <p:txBody>
          <a:bodyPr anchorCtr="0" anchor="ctr" bIns="91425" lIns="91425" spcFirstLastPara="1" rIns="91425" wrap="square" tIns="91425">
            <a:noAutofit/>
          </a:bodyPr>
          <a:lstStyle/>
          <a:p>
            <a:pPr indent="0" lvl="0" marL="0" rtl="0" algn="ctr">
              <a:spcBef>
                <a:spcPts val="600"/>
              </a:spcBef>
              <a:spcAft>
                <a:spcPts val="1000"/>
              </a:spcAft>
              <a:buNone/>
            </a:pPr>
            <a:r>
              <a:rPr b="1" lang="es" sz="1900">
                <a:latin typeface="Roboto Condensed"/>
                <a:ea typeface="Roboto Condensed"/>
                <a:cs typeface="Roboto Condensed"/>
                <a:sym typeface="Roboto Condensed"/>
              </a:rPr>
              <a:t>Modelado ontogénico 3D  del Nautilus.</a:t>
            </a:r>
            <a:endParaRPr b="1" sz="1900">
              <a:latin typeface="Roboto Condensed"/>
              <a:ea typeface="Roboto Condensed"/>
              <a:cs typeface="Roboto Condensed"/>
              <a:sym typeface="Roboto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7"/>
          <p:cNvSpPr txBox="1"/>
          <p:nvPr/>
        </p:nvSpPr>
        <p:spPr>
          <a:xfrm>
            <a:off x="1300325" y="1949775"/>
            <a:ext cx="7079400" cy="831300"/>
          </a:xfrm>
          <a:prstGeom prst="rect">
            <a:avLst/>
          </a:prstGeom>
          <a:solidFill>
            <a:srgbClr val="3F5378"/>
          </a:solidFill>
          <a:ln cap="flat" cmpd="sng" w="9525">
            <a:solidFill>
              <a:srgbClr val="C7D3E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s" sz="4200">
                <a:solidFill>
                  <a:schemeClr val="lt1"/>
                </a:solidFill>
                <a:latin typeface="Roboto Condensed Light"/>
                <a:ea typeface="Roboto Condensed Light"/>
                <a:cs typeface="Roboto Condensed Light"/>
                <a:sym typeface="Roboto Condensed Light"/>
              </a:rPr>
              <a:t>Adaptación del modelo de Raud</a:t>
            </a:r>
            <a:endParaRPr sz="4200">
              <a:solidFill>
                <a:schemeClr val="lt1"/>
              </a:solidFill>
              <a:latin typeface="Roboto Condensed Light"/>
              <a:ea typeface="Roboto Condensed Light"/>
              <a:cs typeface="Roboto Condensed Light"/>
              <a:sym typeface="Roboto Condensed Light"/>
            </a:endParaRPr>
          </a:p>
        </p:txBody>
      </p:sp>
      <p:cxnSp>
        <p:nvCxnSpPr>
          <p:cNvPr id="239" name="Google Shape;239;p17"/>
          <p:cNvCxnSpPr/>
          <p:nvPr/>
        </p:nvCxnSpPr>
        <p:spPr>
          <a:xfrm flipH="1" rot="10800000">
            <a:off x="3752025" y="793113"/>
            <a:ext cx="1427100" cy="4800"/>
          </a:xfrm>
          <a:prstGeom prst="straightConnector1">
            <a:avLst/>
          </a:prstGeom>
          <a:noFill/>
          <a:ln cap="flat" cmpd="sng" w="9525">
            <a:solidFill>
              <a:schemeClr val="dk2"/>
            </a:solidFill>
            <a:prstDash val="solid"/>
            <a:round/>
            <a:headEnd len="med" w="med" type="none"/>
            <a:tailEnd len="med" w="med" type="triangle"/>
          </a:ln>
        </p:spPr>
      </p:cxnSp>
      <p:pic>
        <p:nvPicPr>
          <p:cNvPr id="240" name="Google Shape;240;p17"/>
          <p:cNvPicPr preferRelativeResize="0"/>
          <p:nvPr/>
        </p:nvPicPr>
        <p:blipFill>
          <a:blip r:embed="rId3">
            <a:alphaModFix/>
          </a:blip>
          <a:stretch>
            <a:fillRect/>
          </a:stretch>
        </p:blipFill>
        <p:spPr>
          <a:xfrm>
            <a:off x="2565699" y="147601"/>
            <a:ext cx="1586901" cy="1295825"/>
          </a:xfrm>
          <a:prstGeom prst="rect">
            <a:avLst/>
          </a:prstGeom>
          <a:noFill/>
          <a:ln>
            <a:noFill/>
          </a:ln>
        </p:spPr>
      </p:pic>
      <p:pic>
        <p:nvPicPr>
          <p:cNvPr id="241" name="Google Shape;241;p17"/>
          <p:cNvPicPr preferRelativeResize="0"/>
          <p:nvPr/>
        </p:nvPicPr>
        <p:blipFill>
          <a:blip r:embed="rId4">
            <a:alphaModFix/>
          </a:blip>
          <a:stretch>
            <a:fillRect/>
          </a:stretch>
        </p:blipFill>
        <p:spPr>
          <a:xfrm>
            <a:off x="5311625" y="150200"/>
            <a:ext cx="2971800" cy="1524000"/>
          </a:xfrm>
          <a:prstGeom prst="rect">
            <a:avLst/>
          </a:prstGeom>
          <a:noFill/>
          <a:ln>
            <a:noFill/>
          </a:ln>
        </p:spPr>
      </p:pic>
      <p:pic>
        <p:nvPicPr>
          <p:cNvPr id="242" name="Google Shape;242;p17"/>
          <p:cNvPicPr preferRelativeResize="0"/>
          <p:nvPr/>
        </p:nvPicPr>
        <p:blipFill>
          <a:blip r:embed="rId5">
            <a:alphaModFix/>
          </a:blip>
          <a:stretch>
            <a:fillRect/>
          </a:stretch>
        </p:blipFill>
        <p:spPr>
          <a:xfrm>
            <a:off x="3676650" y="2814250"/>
            <a:ext cx="2576650" cy="18244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8"/>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Primer parámetro:</a:t>
            </a:r>
            <a:r>
              <a:rPr lang="es"/>
              <a:t> Sección transversal</a:t>
            </a:r>
            <a:endParaRPr b="0"/>
          </a:p>
        </p:txBody>
      </p:sp>
      <p:sp>
        <p:nvSpPr>
          <p:cNvPr id="248" name="Google Shape;248;p18"/>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249" name="Google Shape;249;p18"/>
          <p:cNvPicPr preferRelativeResize="0"/>
          <p:nvPr/>
        </p:nvPicPr>
        <p:blipFill>
          <a:blip r:embed="rId3">
            <a:alphaModFix/>
          </a:blip>
          <a:stretch>
            <a:fillRect/>
          </a:stretch>
        </p:blipFill>
        <p:spPr>
          <a:xfrm>
            <a:off x="3503500" y="3651250"/>
            <a:ext cx="1390650" cy="895350"/>
          </a:xfrm>
          <a:prstGeom prst="rect">
            <a:avLst/>
          </a:prstGeom>
          <a:noFill/>
          <a:ln>
            <a:noFill/>
          </a:ln>
        </p:spPr>
      </p:pic>
      <p:sp>
        <p:nvSpPr>
          <p:cNvPr id="250" name="Google Shape;250;p18"/>
          <p:cNvSpPr txBox="1"/>
          <p:nvPr/>
        </p:nvSpPr>
        <p:spPr>
          <a:xfrm>
            <a:off x="368600" y="792600"/>
            <a:ext cx="8427300" cy="1539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200">
                <a:latin typeface="Roboto Condensed Light"/>
                <a:ea typeface="Roboto Condensed Light"/>
                <a:cs typeface="Roboto Condensed Light"/>
                <a:sym typeface="Roboto Condensed Light"/>
              </a:rPr>
              <a:t>Cualquier corte por un plano perpendicular al plano sagital muestra la sección transversal de la concha que siempre tiene la misma forma (en un modelo uniforme), pero escalada por el crecimiento “logarítmico” (exponencial).</a:t>
            </a:r>
            <a:endParaRPr i="1" sz="2200">
              <a:latin typeface="Comic Sans MS"/>
              <a:ea typeface="Comic Sans MS"/>
              <a:cs typeface="Comic Sans MS"/>
              <a:sym typeface="Comic Sans MS"/>
            </a:endParaRPr>
          </a:p>
        </p:txBody>
      </p:sp>
      <p:pic>
        <p:nvPicPr>
          <p:cNvPr id="251" name="Google Shape;251;p18"/>
          <p:cNvPicPr preferRelativeResize="0"/>
          <p:nvPr/>
        </p:nvPicPr>
        <p:blipFill>
          <a:blip r:embed="rId4">
            <a:alphaModFix/>
          </a:blip>
          <a:stretch>
            <a:fillRect/>
          </a:stretch>
        </p:blipFill>
        <p:spPr>
          <a:xfrm>
            <a:off x="3505200" y="2298000"/>
            <a:ext cx="1390650" cy="137987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9"/>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Segundo parámetro: Distancia al eje de giro</a:t>
            </a:r>
            <a:endParaRPr b="0"/>
          </a:p>
        </p:txBody>
      </p:sp>
      <p:sp>
        <p:nvSpPr>
          <p:cNvPr id="257" name="Google Shape;257;p19"/>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258" name="Google Shape;258;p19"/>
          <p:cNvPicPr preferRelativeResize="0"/>
          <p:nvPr/>
        </p:nvPicPr>
        <p:blipFill>
          <a:blip r:embed="rId3">
            <a:alphaModFix/>
          </a:blip>
          <a:stretch>
            <a:fillRect/>
          </a:stretch>
        </p:blipFill>
        <p:spPr>
          <a:xfrm>
            <a:off x="2284300" y="3041650"/>
            <a:ext cx="1390650" cy="895350"/>
          </a:xfrm>
          <a:prstGeom prst="rect">
            <a:avLst/>
          </a:prstGeom>
          <a:noFill/>
          <a:ln>
            <a:noFill/>
          </a:ln>
        </p:spPr>
      </p:pic>
      <p:sp>
        <p:nvSpPr>
          <p:cNvPr id="259" name="Google Shape;259;p19"/>
          <p:cNvSpPr txBox="1"/>
          <p:nvPr/>
        </p:nvSpPr>
        <p:spPr>
          <a:xfrm>
            <a:off x="368600" y="792600"/>
            <a:ext cx="8427300" cy="86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200">
                <a:latin typeface="Roboto Condensed Light"/>
                <a:ea typeface="Roboto Condensed Light"/>
                <a:cs typeface="Roboto Condensed Light"/>
                <a:sym typeface="Roboto Condensed Light"/>
              </a:rPr>
              <a:t>La distancia </a:t>
            </a:r>
            <a:r>
              <a:rPr b="1" i="1" lang="es" sz="2200">
                <a:latin typeface="Book Antiqua"/>
                <a:ea typeface="Book Antiqua"/>
                <a:cs typeface="Book Antiqua"/>
                <a:sym typeface="Book Antiqua"/>
              </a:rPr>
              <a:t>D</a:t>
            </a:r>
            <a:r>
              <a:rPr lang="es" sz="2200">
                <a:latin typeface="Roboto Condensed Light"/>
                <a:ea typeface="Roboto Condensed Light"/>
                <a:cs typeface="Roboto Condensed Light"/>
                <a:sym typeface="Roboto Condensed Light"/>
              </a:rPr>
              <a:t> al eje de giro introduce una traslación en la sección transversal. </a:t>
            </a:r>
            <a:endParaRPr i="1" sz="2200">
              <a:latin typeface="Comic Sans MS"/>
              <a:ea typeface="Comic Sans MS"/>
              <a:cs typeface="Comic Sans MS"/>
              <a:sym typeface="Comic Sans MS"/>
            </a:endParaRPr>
          </a:p>
        </p:txBody>
      </p:sp>
      <p:cxnSp>
        <p:nvCxnSpPr>
          <p:cNvPr id="260" name="Google Shape;260;p19"/>
          <p:cNvCxnSpPr>
            <a:stCxn id="261" idx="3"/>
            <a:endCxn id="262" idx="1"/>
          </p:cNvCxnSpPr>
          <p:nvPr/>
        </p:nvCxnSpPr>
        <p:spPr>
          <a:xfrm flipH="1" rot="10800000">
            <a:off x="3619500" y="2278913"/>
            <a:ext cx="1427100" cy="4800"/>
          </a:xfrm>
          <a:prstGeom prst="straightConnector1">
            <a:avLst/>
          </a:prstGeom>
          <a:noFill/>
          <a:ln cap="flat" cmpd="sng" w="9525">
            <a:solidFill>
              <a:schemeClr val="dk2"/>
            </a:solidFill>
            <a:prstDash val="solid"/>
            <a:round/>
            <a:headEnd len="med" w="med" type="none"/>
            <a:tailEnd len="med" w="med" type="triangle"/>
          </a:ln>
        </p:spPr>
      </p:cxnSp>
      <p:cxnSp>
        <p:nvCxnSpPr>
          <p:cNvPr id="263" name="Google Shape;263;p19"/>
          <p:cNvCxnSpPr>
            <a:stCxn id="258" idx="3"/>
            <a:endCxn id="264" idx="1"/>
          </p:cNvCxnSpPr>
          <p:nvPr/>
        </p:nvCxnSpPr>
        <p:spPr>
          <a:xfrm>
            <a:off x="3674950" y="3489325"/>
            <a:ext cx="1392000" cy="4500"/>
          </a:xfrm>
          <a:prstGeom prst="straightConnector1">
            <a:avLst/>
          </a:prstGeom>
          <a:noFill/>
          <a:ln cap="flat" cmpd="sng" w="9525">
            <a:solidFill>
              <a:schemeClr val="dk2"/>
            </a:solidFill>
            <a:prstDash val="solid"/>
            <a:round/>
            <a:headEnd len="med" w="med" type="none"/>
            <a:tailEnd len="med" w="med" type="triangle"/>
          </a:ln>
        </p:spPr>
      </p:cxnSp>
      <p:sp>
        <p:nvSpPr>
          <p:cNvPr id="265" name="Google Shape;265;p19"/>
          <p:cNvSpPr txBox="1"/>
          <p:nvPr/>
        </p:nvSpPr>
        <p:spPr>
          <a:xfrm>
            <a:off x="368600" y="4037450"/>
            <a:ext cx="8427300" cy="86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200">
                <a:latin typeface="Roboto Condensed Light"/>
                <a:ea typeface="Roboto Condensed Light"/>
                <a:cs typeface="Roboto Condensed Light"/>
                <a:sym typeface="Roboto Condensed Light"/>
              </a:rPr>
              <a:t>Según el valor de </a:t>
            </a:r>
            <a:r>
              <a:rPr i="1" lang="es" sz="2200">
                <a:latin typeface="Roboto Condensed Light"/>
                <a:ea typeface="Roboto Condensed Light"/>
                <a:cs typeface="Roboto Condensed Light"/>
                <a:sym typeface="Roboto Condensed Light"/>
              </a:rPr>
              <a:t>D</a:t>
            </a:r>
            <a:r>
              <a:rPr lang="es" sz="2200">
                <a:latin typeface="Roboto Condensed Light"/>
                <a:ea typeface="Roboto Condensed Light"/>
                <a:cs typeface="Roboto Condensed Light"/>
                <a:sym typeface="Roboto Condensed Light"/>
              </a:rPr>
              <a:t> y la forma de la sección la concha puede ser involuta (se interseca en cada verticilo) o evoluta (no se interseca a sí misma).</a:t>
            </a:r>
            <a:endParaRPr i="1" sz="2200">
              <a:latin typeface="Comic Sans MS"/>
              <a:ea typeface="Comic Sans MS"/>
              <a:cs typeface="Comic Sans MS"/>
              <a:sym typeface="Comic Sans MS"/>
            </a:endParaRPr>
          </a:p>
        </p:txBody>
      </p:sp>
      <p:pic>
        <p:nvPicPr>
          <p:cNvPr id="266" name="Google Shape;266;p19"/>
          <p:cNvPicPr preferRelativeResize="0"/>
          <p:nvPr/>
        </p:nvPicPr>
        <p:blipFill>
          <a:blip r:embed="rId4">
            <a:alphaModFix/>
          </a:blip>
          <a:stretch>
            <a:fillRect/>
          </a:stretch>
        </p:blipFill>
        <p:spPr>
          <a:xfrm>
            <a:off x="2284300" y="1657238"/>
            <a:ext cx="1228725" cy="1219200"/>
          </a:xfrm>
          <a:prstGeom prst="rect">
            <a:avLst/>
          </a:prstGeom>
          <a:noFill/>
          <a:ln>
            <a:noFill/>
          </a:ln>
        </p:spPr>
      </p:pic>
      <p:pic>
        <p:nvPicPr>
          <p:cNvPr id="267" name="Google Shape;267;p19"/>
          <p:cNvPicPr preferRelativeResize="0"/>
          <p:nvPr/>
        </p:nvPicPr>
        <p:blipFill>
          <a:blip r:embed="rId5">
            <a:alphaModFix/>
          </a:blip>
          <a:stretch>
            <a:fillRect/>
          </a:stretch>
        </p:blipFill>
        <p:spPr>
          <a:xfrm>
            <a:off x="5153074" y="1633401"/>
            <a:ext cx="1586901" cy="1295825"/>
          </a:xfrm>
          <a:prstGeom prst="rect">
            <a:avLst/>
          </a:prstGeom>
          <a:noFill/>
          <a:ln>
            <a:noFill/>
          </a:ln>
        </p:spPr>
      </p:pic>
      <p:pic>
        <p:nvPicPr>
          <p:cNvPr id="268" name="Google Shape;268;p19"/>
          <p:cNvPicPr preferRelativeResize="0"/>
          <p:nvPr/>
        </p:nvPicPr>
        <p:blipFill>
          <a:blip r:embed="rId6">
            <a:alphaModFix/>
          </a:blip>
          <a:stretch>
            <a:fillRect/>
          </a:stretch>
        </p:blipFill>
        <p:spPr>
          <a:xfrm>
            <a:off x="5207675" y="3108200"/>
            <a:ext cx="2027925" cy="750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0"/>
          <p:cNvPicPr preferRelativeResize="0"/>
          <p:nvPr/>
        </p:nvPicPr>
        <p:blipFill>
          <a:blip r:embed="rId3">
            <a:alphaModFix/>
          </a:blip>
          <a:stretch>
            <a:fillRect/>
          </a:stretch>
        </p:blipFill>
        <p:spPr>
          <a:xfrm>
            <a:off x="2819400" y="1502100"/>
            <a:ext cx="2457450" cy="2219325"/>
          </a:xfrm>
          <a:prstGeom prst="rect">
            <a:avLst/>
          </a:prstGeom>
          <a:noFill/>
          <a:ln>
            <a:noFill/>
          </a:ln>
        </p:spPr>
      </p:pic>
      <p:sp>
        <p:nvSpPr>
          <p:cNvPr id="274" name="Google Shape;274;p20"/>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Tercer parámetro:</a:t>
            </a:r>
            <a:r>
              <a:rPr lang="es"/>
              <a:t> Factor de Crecimiento. </a:t>
            </a:r>
            <a:endParaRPr b="0"/>
          </a:p>
        </p:txBody>
      </p:sp>
      <p:sp>
        <p:nvSpPr>
          <p:cNvPr id="275" name="Google Shape;275;p20"/>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sp>
        <p:nvSpPr>
          <p:cNvPr id="276" name="Google Shape;276;p20"/>
          <p:cNvSpPr txBox="1"/>
          <p:nvPr/>
        </p:nvSpPr>
        <p:spPr>
          <a:xfrm>
            <a:off x="158400" y="640200"/>
            <a:ext cx="8757300" cy="120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s" sz="2200">
                <a:latin typeface="Roboto Condensed Light"/>
                <a:ea typeface="Roboto Condensed Light"/>
                <a:cs typeface="Roboto Condensed Light"/>
                <a:sym typeface="Roboto Condensed Light"/>
              </a:rPr>
              <a:t>En el crecimiento discoidal la trayectoria que sigue el origen de coordenadas en el plano sagital o medio, es la de  una espiral logarítmica de base </a:t>
            </a:r>
            <a:r>
              <a:rPr b="1" i="1" lang="es" sz="2200">
                <a:latin typeface="Roboto Condensed"/>
                <a:ea typeface="Roboto Condensed"/>
                <a:cs typeface="Roboto Condensed"/>
                <a:sym typeface="Roboto Condensed"/>
              </a:rPr>
              <a:t>b</a:t>
            </a:r>
            <a:r>
              <a:rPr lang="es" sz="2200">
                <a:latin typeface="Roboto Condensed Light"/>
                <a:ea typeface="Roboto Condensed Light"/>
                <a:cs typeface="Roboto Condensed Light"/>
                <a:sym typeface="Roboto Condensed Light"/>
              </a:rPr>
              <a:t> y factor de escala    , en ese mismo plano.</a:t>
            </a:r>
            <a:endParaRPr sz="2200">
              <a:latin typeface="Comic Sans MS"/>
              <a:ea typeface="Comic Sans MS"/>
              <a:cs typeface="Comic Sans MS"/>
              <a:sym typeface="Comic Sans MS"/>
            </a:endParaRPr>
          </a:p>
        </p:txBody>
      </p:sp>
      <p:pic>
        <p:nvPicPr>
          <p:cNvPr id="277" name="Google Shape;277;p20"/>
          <p:cNvPicPr preferRelativeResize="0"/>
          <p:nvPr/>
        </p:nvPicPr>
        <p:blipFill>
          <a:blip r:embed="rId4">
            <a:alphaModFix/>
          </a:blip>
          <a:stretch>
            <a:fillRect/>
          </a:stretch>
        </p:blipFill>
        <p:spPr>
          <a:xfrm>
            <a:off x="5462750" y="2271175"/>
            <a:ext cx="2686050" cy="447675"/>
          </a:xfrm>
          <a:prstGeom prst="rect">
            <a:avLst/>
          </a:prstGeom>
          <a:noFill/>
          <a:ln>
            <a:noFill/>
          </a:ln>
        </p:spPr>
      </p:pic>
      <p:pic>
        <p:nvPicPr>
          <p:cNvPr id="278" name="Google Shape;278;p20"/>
          <p:cNvPicPr preferRelativeResize="0"/>
          <p:nvPr/>
        </p:nvPicPr>
        <p:blipFill>
          <a:blip r:embed="rId5">
            <a:alphaModFix/>
          </a:blip>
          <a:stretch>
            <a:fillRect/>
          </a:stretch>
        </p:blipFill>
        <p:spPr>
          <a:xfrm>
            <a:off x="1277400" y="1449600"/>
            <a:ext cx="261400" cy="278275"/>
          </a:xfrm>
          <a:prstGeom prst="rect">
            <a:avLst/>
          </a:prstGeom>
          <a:noFill/>
          <a:ln>
            <a:noFill/>
          </a:ln>
        </p:spPr>
      </p:pic>
      <p:sp>
        <p:nvSpPr>
          <p:cNvPr id="279" name="Google Shape;279;p20"/>
          <p:cNvSpPr txBox="1"/>
          <p:nvPr/>
        </p:nvSpPr>
        <p:spPr>
          <a:xfrm>
            <a:off x="233750" y="3459600"/>
            <a:ext cx="86820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200">
                <a:latin typeface="Roboto Condensed Light"/>
                <a:ea typeface="Roboto Condensed Light"/>
                <a:cs typeface="Roboto Condensed Light"/>
                <a:sym typeface="Roboto Condensed Light"/>
              </a:rPr>
              <a:t>Para el Nautilus la </a:t>
            </a:r>
            <a:r>
              <a:rPr lang="es" sz="2200">
                <a:latin typeface="Roboto Condensed Light"/>
                <a:ea typeface="Roboto Condensed Light"/>
                <a:cs typeface="Roboto Condensed Light"/>
                <a:sym typeface="Roboto Condensed Light"/>
              </a:rPr>
              <a:t>espiral logarítmica es cordobesa, es decir, </a:t>
            </a:r>
            <a:r>
              <a:rPr b="1" i="1" lang="es" sz="2200">
                <a:latin typeface="Roboto Condensed"/>
                <a:ea typeface="Roboto Condensed"/>
                <a:cs typeface="Roboto Condensed"/>
                <a:sym typeface="Roboto Condensed"/>
              </a:rPr>
              <a:t>b</a:t>
            </a:r>
            <a:r>
              <a:rPr lang="es" sz="2200">
                <a:latin typeface="Roboto Condensed Light"/>
                <a:ea typeface="Roboto Condensed Light"/>
                <a:cs typeface="Roboto Condensed Light"/>
                <a:sym typeface="Roboto Condensed Light"/>
              </a:rPr>
              <a:t>=1,185580… y</a:t>
            </a:r>
            <a:endParaRPr sz="2200">
              <a:latin typeface="Roboto Condensed Light"/>
              <a:ea typeface="Roboto Condensed Light"/>
              <a:cs typeface="Roboto Condensed Light"/>
              <a:sym typeface="Roboto Condensed Light"/>
            </a:endParaRPr>
          </a:p>
          <a:p>
            <a:pPr indent="0" lvl="0" marL="0" rtl="0" algn="l">
              <a:spcBef>
                <a:spcPts val="0"/>
              </a:spcBef>
              <a:spcAft>
                <a:spcPts val="0"/>
              </a:spcAft>
              <a:buNone/>
            </a:pPr>
            <a:r>
              <a:rPr lang="es" sz="2200">
                <a:latin typeface="Roboto Condensed Light"/>
                <a:ea typeface="Roboto Condensed Light"/>
                <a:cs typeface="Roboto Condensed Light"/>
                <a:sym typeface="Roboto Condensed Light"/>
              </a:rPr>
              <a:t>    es un factor de escala o giro de la espiral.</a:t>
            </a:r>
            <a:endParaRPr sz="2200">
              <a:latin typeface="Comic Sans MS"/>
              <a:ea typeface="Comic Sans MS"/>
              <a:cs typeface="Comic Sans MS"/>
              <a:sym typeface="Comic Sans MS"/>
            </a:endParaRPr>
          </a:p>
        </p:txBody>
      </p:sp>
      <p:pic>
        <p:nvPicPr>
          <p:cNvPr id="280" name="Google Shape;280;p20"/>
          <p:cNvPicPr preferRelativeResize="0"/>
          <p:nvPr/>
        </p:nvPicPr>
        <p:blipFill>
          <a:blip r:embed="rId5">
            <a:alphaModFix/>
          </a:blip>
          <a:stretch>
            <a:fillRect/>
          </a:stretch>
        </p:blipFill>
        <p:spPr>
          <a:xfrm>
            <a:off x="278425" y="3930150"/>
            <a:ext cx="261400" cy="278275"/>
          </a:xfrm>
          <a:prstGeom prst="rect">
            <a:avLst/>
          </a:prstGeom>
          <a:noFill/>
          <a:ln>
            <a:noFill/>
          </a:ln>
        </p:spPr>
      </p:pic>
      <p:sp>
        <p:nvSpPr>
          <p:cNvPr id="281" name="Google Shape;281;p20"/>
          <p:cNvSpPr txBox="1"/>
          <p:nvPr/>
        </p:nvSpPr>
        <p:spPr>
          <a:xfrm>
            <a:off x="233750" y="4374000"/>
            <a:ext cx="8682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2200">
                <a:latin typeface="Roboto Condensed Light"/>
                <a:ea typeface="Roboto Condensed Light"/>
                <a:cs typeface="Roboto Condensed Light"/>
                <a:sym typeface="Roboto Condensed Light"/>
              </a:rPr>
              <a:t>El valor de</a:t>
            </a:r>
            <a:r>
              <a:rPr lang="es" sz="2200">
                <a:latin typeface="Roboto Condensed Light"/>
                <a:ea typeface="Roboto Condensed Light"/>
                <a:cs typeface="Roboto Condensed Light"/>
                <a:sym typeface="Roboto Condensed Light"/>
              </a:rPr>
              <a:t> </a:t>
            </a:r>
            <a:r>
              <a:rPr b="1" i="1" lang="es" sz="2200">
                <a:latin typeface="Roboto Condensed"/>
                <a:ea typeface="Roboto Condensed"/>
                <a:cs typeface="Roboto Condensed"/>
                <a:sym typeface="Roboto Condensed"/>
              </a:rPr>
              <a:t>b</a:t>
            </a:r>
            <a:r>
              <a:rPr lang="es" sz="2200">
                <a:latin typeface="Roboto Condensed Light"/>
                <a:ea typeface="Roboto Condensed Light"/>
                <a:cs typeface="Roboto Condensed Light"/>
                <a:sym typeface="Roboto Condensed Light"/>
              </a:rPr>
              <a:t> puede generar conchas involutas o evolutas.</a:t>
            </a:r>
            <a:endParaRPr sz="220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1"/>
          <p:cNvSpPr txBox="1"/>
          <p:nvPr>
            <p:ph type="title"/>
          </p:nvPr>
        </p:nvSpPr>
        <p:spPr>
          <a:xfrm>
            <a:off x="56675" y="111025"/>
            <a:ext cx="6655800" cy="62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s"/>
              <a:t>Ecuaciones de la transformación (I)</a:t>
            </a:r>
            <a:endParaRPr b="0"/>
          </a:p>
        </p:txBody>
      </p:sp>
      <p:sp>
        <p:nvSpPr>
          <p:cNvPr id="287" name="Google Shape;287;p21"/>
          <p:cNvSpPr txBox="1"/>
          <p:nvPr/>
        </p:nvSpPr>
        <p:spPr>
          <a:xfrm>
            <a:off x="7656600" y="4686692"/>
            <a:ext cx="1487400" cy="420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s" sz="1200">
                <a:solidFill>
                  <a:srgbClr val="FFFFFF"/>
                </a:solidFill>
                <a:latin typeface="Roboto Condensed"/>
                <a:ea typeface="Roboto Condensed"/>
                <a:cs typeface="Roboto Condensed"/>
                <a:sym typeface="Roboto Condensed"/>
              </a:rPr>
              <a:t>‹#›</a:t>
            </a:fld>
            <a:endParaRPr b="1" sz="1200">
              <a:solidFill>
                <a:srgbClr val="FFFFFF"/>
              </a:solidFill>
              <a:latin typeface="Roboto Condensed"/>
              <a:ea typeface="Roboto Condensed"/>
              <a:cs typeface="Roboto Condensed"/>
              <a:sym typeface="Roboto Condensed"/>
            </a:endParaRPr>
          </a:p>
        </p:txBody>
      </p:sp>
      <p:pic>
        <p:nvPicPr>
          <p:cNvPr id="288" name="Google Shape;288;p21"/>
          <p:cNvPicPr preferRelativeResize="0"/>
          <p:nvPr/>
        </p:nvPicPr>
        <p:blipFill>
          <a:blip r:embed="rId3">
            <a:alphaModFix/>
          </a:blip>
          <a:stretch>
            <a:fillRect/>
          </a:stretch>
        </p:blipFill>
        <p:spPr>
          <a:xfrm>
            <a:off x="379300" y="3498850"/>
            <a:ext cx="1390650" cy="895350"/>
          </a:xfrm>
          <a:prstGeom prst="rect">
            <a:avLst/>
          </a:prstGeom>
          <a:noFill/>
          <a:ln>
            <a:noFill/>
          </a:ln>
        </p:spPr>
      </p:pic>
      <p:cxnSp>
        <p:nvCxnSpPr>
          <p:cNvPr id="289" name="Google Shape;289;p21"/>
          <p:cNvCxnSpPr>
            <a:stCxn id="288" idx="3"/>
            <a:endCxn id="290" idx="1"/>
          </p:cNvCxnSpPr>
          <p:nvPr/>
        </p:nvCxnSpPr>
        <p:spPr>
          <a:xfrm>
            <a:off x="1769950" y="3946525"/>
            <a:ext cx="1098900" cy="0"/>
          </a:xfrm>
          <a:prstGeom prst="straightConnector1">
            <a:avLst/>
          </a:prstGeom>
          <a:noFill/>
          <a:ln cap="flat" cmpd="sng" w="9525">
            <a:solidFill>
              <a:schemeClr val="dk2"/>
            </a:solidFill>
            <a:prstDash val="solid"/>
            <a:round/>
            <a:headEnd len="med" w="med" type="none"/>
            <a:tailEnd len="med" w="med" type="triangle"/>
          </a:ln>
        </p:spPr>
      </p:cxnSp>
      <p:cxnSp>
        <p:nvCxnSpPr>
          <p:cNvPr id="291" name="Google Shape;291;p21"/>
          <p:cNvCxnSpPr/>
          <p:nvPr/>
        </p:nvCxnSpPr>
        <p:spPr>
          <a:xfrm flipH="1" rot="10800000">
            <a:off x="4344800" y="1924200"/>
            <a:ext cx="1427100" cy="4800"/>
          </a:xfrm>
          <a:prstGeom prst="straightConnector1">
            <a:avLst/>
          </a:prstGeom>
          <a:noFill/>
          <a:ln cap="flat" cmpd="sng" w="9525">
            <a:solidFill>
              <a:schemeClr val="dk2"/>
            </a:solidFill>
            <a:prstDash val="solid"/>
            <a:round/>
            <a:headEnd len="med" w="med" type="none"/>
            <a:tailEnd len="med" w="med" type="triangle"/>
          </a:ln>
        </p:spPr>
      </p:cxnSp>
      <p:cxnSp>
        <p:nvCxnSpPr>
          <p:cNvPr id="292" name="Google Shape;292;p21"/>
          <p:cNvCxnSpPr/>
          <p:nvPr/>
        </p:nvCxnSpPr>
        <p:spPr>
          <a:xfrm>
            <a:off x="4865888" y="3944250"/>
            <a:ext cx="1006500" cy="9600"/>
          </a:xfrm>
          <a:prstGeom prst="straightConnector1">
            <a:avLst/>
          </a:prstGeom>
          <a:noFill/>
          <a:ln cap="flat" cmpd="sng" w="9525">
            <a:solidFill>
              <a:schemeClr val="dk2"/>
            </a:solidFill>
            <a:prstDash val="solid"/>
            <a:round/>
            <a:headEnd len="med" w="med" type="none"/>
            <a:tailEnd len="med" w="med" type="triangle"/>
          </a:ln>
        </p:spPr>
      </p:cxnSp>
      <p:cxnSp>
        <p:nvCxnSpPr>
          <p:cNvPr id="293" name="Google Shape;293;p21"/>
          <p:cNvCxnSpPr/>
          <p:nvPr/>
        </p:nvCxnSpPr>
        <p:spPr>
          <a:xfrm flipH="1" rot="10800000">
            <a:off x="1624900" y="1924200"/>
            <a:ext cx="1427100" cy="4800"/>
          </a:xfrm>
          <a:prstGeom prst="straightConnector1">
            <a:avLst/>
          </a:prstGeom>
          <a:noFill/>
          <a:ln cap="flat" cmpd="sng" w="9525">
            <a:solidFill>
              <a:schemeClr val="dk2"/>
            </a:solidFill>
            <a:prstDash val="solid"/>
            <a:round/>
            <a:headEnd len="med" w="med" type="none"/>
            <a:tailEnd len="med" w="med" type="triangle"/>
          </a:ln>
        </p:spPr>
      </p:cxnSp>
      <p:pic>
        <p:nvPicPr>
          <p:cNvPr id="294" name="Google Shape;294;p21"/>
          <p:cNvPicPr preferRelativeResize="0"/>
          <p:nvPr/>
        </p:nvPicPr>
        <p:blipFill>
          <a:blip r:embed="rId4">
            <a:alphaModFix/>
          </a:blip>
          <a:stretch>
            <a:fillRect/>
          </a:stretch>
        </p:blipFill>
        <p:spPr>
          <a:xfrm>
            <a:off x="289700" y="1302525"/>
            <a:ext cx="1228725" cy="1219200"/>
          </a:xfrm>
          <a:prstGeom prst="rect">
            <a:avLst/>
          </a:prstGeom>
          <a:noFill/>
          <a:ln>
            <a:noFill/>
          </a:ln>
        </p:spPr>
      </p:pic>
      <p:pic>
        <p:nvPicPr>
          <p:cNvPr id="295" name="Google Shape;295;p21"/>
          <p:cNvPicPr preferRelativeResize="0"/>
          <p:nvPr/>
        </p:nvPicPr>
        <p:blipFill>
          <a:blip r:embed="rId5">
            <a:alphaModFix/>
          </a:blip>
          <a:stretch>
            <a:fillRect/>
          </a:stretch>
        </p:blipFill>
        <p:spPr>
          <a:xfrm>
            <a:off x="3158474" y="1278688"/>
            <a:ext cx="1586901" cy="1295825"/>
          </a:xfrm>
          <a:prstGeom prst="rect">
            <a:avLst/>
          </a:prstGeom>
          <a:noFill/>
          <a:ln>
            <a:noFill/>
          </a:ln>
        </p:spPr>
      </p:pic>
      <p:pic>
        <p:nvPicPr>
          <p:cNvPr id="296" name="Google Shape;296;p21"/>
          <p:cNvPicPr preferRelativeResize="0"/>
          <p:nvPr/>
        </p:nvPicPr>
        <p:blipFill>
          <a:blip r:embed="rId6">
            <a:alphaModFix/>
          </a:blip>
          <a:stretch>
            <a:fillRect/>
          </a:stretch>
        </p:blipFill>
        <p:spPr>
          <a:xfrm>
            <a:off x="5904400" y="1281288"/>
            <a:ext cx="2971800" cy="1524000"/>
          </a:xfrm>
          <a:prstGeom prst="rect">
            <a:avLst/>
          </a:prstGeom>
          <a:noFill/>
          <a:ln>
            <a:noFill/>
          </a:ln>
        </p:spPr>
      </p:pic>
      <p:pic>
        <p:nvPicPr>
          <p:cNvPr id="297" name="Google Shape;297;p21"/>
          <p:cNvPicPr preferRelativeResize="0"/>
          <p:nvPr/>
        </p:nvPicPr>
        <p:blipFill>
          <a:blip r:embed="rId7">
            <a:alphaModFix/>
          </a:blip>
          <a:stretch>
            <a:fillRect/>
          </a:stretch>
        </p:blipFill>
        <p:spPr>
          <a:xfrm>
            <a:off x="2762100" y="3569922"/>
            <a:ext cx="2035900" cy="753225"/>
          </a:xfrm>
          <a:prstGeom prst="rect">
            <a:avLst/>
          </a:prstGeom>
          <a:noFill/>
          <a:ln>
            <a:noFill/>
          </a:ln>
        </p:spPr>
      </p:pic>
      <p:pic>
        <p:nvPicPr>
          <p:cNvPr id="298" name="Google Shape;298;p21"/>
          <p:cNvPicPr preferRelativeResize="0"/>
          <p:nvPr/>
        </p:nvPicPr>
        <p:blipFill>
          <a:blip r:embed="rId8">
            <a:alphaModFix/>
          </a:blip>
          <a:stretch>
            <a:fillRect/>
          </a:stretch>
        </p:blipFill>
        <p:spPr>
          <a:xfrm>
            <a:off x="5940300" y="3529438"/>
            <a:ext cx="2767903" cy="8341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