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3" r:id="rId4"/>
    <p:sldId id="264" r:id="rId5"/>
    <p:sldId id="265" r:id="rId6"/>
    <p:sldId id="270" r:id="rId7"/>
    <p:sldId id="266" r:id="rId8"/>
    <p:sldId id="268" r:id="rId9"/>
    <p:sldId id="269" r:id="rId10"/>
    <p:sldId id="267" r:id="rId11"/>
    <p:sldId id="260" r:id="rId12"/>
    <p:sldId id="262" r:id="rId13"/>
    <p:sldId id="271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4" autoAdjust="0"/>
    <p:restoredTop sz="95274" autoAdjust="0"/>
  </p:normalViewPr>
  <p:slideViewPr>
    <p:cSldViewPr snapToGrid="0">
      <p:cViewPr varScale="1">
        <p:scale>
          <a:sx n="83" d="100"/>
          <a:sy n="83" d="100"/>
        </p:scale>
        <p:origin x="6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1C9EB-7035-442D-A3E6-9505D1D83B60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0367-A0FF-4F63-83DB-D9D18A2CEEF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03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40367-A0FF-4F63-83DB-D9D18A2CEEFB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550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137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41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688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632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023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753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88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49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828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99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476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08/06/2024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948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7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20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2.wdp"/><Relationship Id="rId7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23.wdp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microsoft.com/office/2007/relationships/hdphoto" Target="../media/hdphoto4.wdp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4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56637" y="-47943"/>
            <a:ext cx="14360244" cy="14368377"/>
            <a:chOff x="-56637" y="-47943"/>
            <a:chExt cx="14360244" cy="14368377"/>
          </a:xfrm>
        </p:grpSpPr>
        <p:sp>
          <p:nvSpPr>
            <p:cNvPr id="2" name="AutoShape 2" descr="Bandera De 3x5 Pies De Jack Rackham Pirata Con Arandelas De Latón De Poliéster Material Para Decoración De Días Festivos,L"/>
            <p:cNvSpPr>
              <a:spLocks noChangeAspect="1" noChangeArrowheads="1"/>
            </p:cNvSpPr>
            <p:nvPr/>
          </p:nvSpPr>
          <p:spPr bwMode="auto">
            <a:xfrm>
              <a:off x="1661301" y="15793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73" y="-47943"/>
              <a:ext cx="3600000" cy="3600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607" y="7122262"/>
              <a:ext cx="3600000" cy="3600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73" y="3541740"/>
              <a:ext cx="3600000" cy="3600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58" y="-47943"/>
              <a:ext cx="3600000" cy="3600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37" y="3541740"/>
              <a:ext cx="3600000" cy="3600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607" y="3541740"/>
              <a:ext cx="3600000" cy="3600000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923" y="7122262"/>
              <a:ext cx="3600000" cy="3600000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607" y="10720434"/>
              <a:ext cx="3600000" cy="3600000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37" y="-47943"/>
              <a:ext cx="3600000" cy="3600000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37" y="7122262"/>
              <a:ext cx="3600000" cy="360000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58" y="3541740"/>
              <a:ext cx="3600000" cy="3600000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607" y="-47943"/>
              <a:ext cx="3600000" cy="3600000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58" y="10720434"/>
              <a:ext cx="3600000" cy="3600000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73" y="10720434"/>
              <a:ext cx="3600000" cy="3600000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37" y="10720434"/>
              <a:ext cx="3600000" cy="3600000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873" y="7122262"/>
              <a:ext cx="3600000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16732" y="117876"/>
            <a:ext cx="4725986" cy="6740124"/>
            <a:chOff x="3774332" y="117876"/>
            <a:chExt cx="4725986" cy="67401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332" y="117876"/>
              <a:ext cx="4725986" cy="674012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963" y="2626212"/>
              <a:ext cx="4100723" cy="3962381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7175460" y="2557264"/>
              <a:ext cx="10470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Primer</a:t>
              </a:r>
            </a:p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oficial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613305" y="2810877"/>
              <a:ext cx="116269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Capitán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064940" y="5958780"/>
              <a:ext cx="12458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Cirujana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972051" y="2511097"/>
              <a:ext cx="20837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Contramaestre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623425" y="5958780"/>
              <a:ext cx="93346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Piloto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290876" y="5984806"/>
              <a:ext cx="81624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Vigía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972218" y="350326"/>
              <a:ext cx="25843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COMPAÑÍA DEL MAR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550109" y="713271"/>
              <a:ext cx="3428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>
                  <a:latin typeface="Script MT Bold" panose="03040602040607080904" pitchFamily="66" charset="0"/>
                </a:rPr>
                <a:t>“Por el comercio y la prosperidad”</a:t>
              </a: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93" b="89673" l="1478" r="899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922865">
              <a:off x="4217350" y="942287"/>
              <a:ext cx="1562725" cy="1490876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65" b="99512" l="0" r="98926">
                          <a14:foregroundMark x1="10449" y1="8105" x2="17871" y2="13965"/>
                          <a14:foregroundMark x1="88867" y1="8301" x2="82227" y2="12988"/>
                          <a14:foregroundMark x1="85352" y1="11133" x2="79688" y2="14453"/>
                          <a14:foregroundMark x1="49023" y1="2637" x2="49023" y2="2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495" y="1141353"/>
              <a:ext cx="1443808" cy="1443808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67" b="98667" l="0" r="96500">
                          <a14:foregroundMark x1="24500" y1="29167" x2="24500" y2="29167"/>
                          <a14:foregroundMark x1="56667" y1="41333" x2="64000" y2="44333"/>
                          <a14:foregroundMark x1="28667" y1="16000" x2="79833" y2="24500"/>
                          <a14:backgroundMark x1="29000" y1="21167" x2="0" y2="51000"/>
                          <a14:backgroundMark x1="30500" y1="22000" x2="25833" y2="23500"/>
                          <a14:backgroundMark x1="24500" y1="29000" x2="22167" y2="31333"/>
                          <a14:backgroundMark x1="28333" y1="23833" x2="28333" y2="23833"/>
                          <a14:backgroundMark x1="23333" y1="30333" x2="23333" y2="30333"/>
                          <a14:backgroundMark x1="23333" y1="30167" x2="22333" y2="29167"/>
                          <a14:backgroundMark x1="8000" y1="89167" x2="0" y2="78833"/>
                          <a14:backgroundMark x1="24167" y1="71000" x2="28000" y2="60167"/>
                          <a14:backgroundMark x1="37167" y1="59833" x2="33833" y2="59167"/>
                          <a14:backgroundMark x1="38333" y1="59833" x2="35667" y2="56500"/>
                          <a14:backgroundMark x1="31500" y1="57000" x2="32500" y2="52000"/>
                          <a14:backgroundMark x1="31833" y1="45333" x2="33333" y2="45167"/>
                          <a14:backgroundMark x1="7667" y1="62667" x2="14000" y2="50500"/>
                          <a14:backgroundMark x1="6500" y1="66500" x2="5167" y2="70333"/>
                          <a14:backgroundMark x1="8167" y1="88000" x2="2333" y2="80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" t="5294" r="4520" b="7386"/>
            <a:stretch/>
          </p:blipFill>
          <p:spPr>
            <a:xfrm>
              <a:off x="6775995" y="1120623"/>
              <a:ext cx="1336314" cy="1402167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851" b="492"/>
          <a:stretch/>
        </p:blipFill>
        <p:spPr>
          <a:xfrm>
            <a:off x="6278881" y="117876"/>
            <a:ext cx="4612640" cy="67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5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249559" y="153735"/>
            <a:ext cx="6437389" cy="4364745"/>
            <a:chOff x="2877305" y="1246627"/>
            <a:chExt cx="6437389" cy="436474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13627" y="210305"/>
              <a:ext cx="4364745" cy="6437389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331" y="1309121"/>
              <a:ext cx="1613337" cy="161333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76883">
              <a:off x="3193370" y="1535811"/>
              <a:ext cx="1320997" cy="1169666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3117" flipH="1">
              <a:off x="7677631" y="1535811"/>
              <a:ext cx="1320997" cy="1169666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4198685" y="2926456"/>
              <a:ext cx="37946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SALVOCONDUCTO REAL TOTAL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348989" y="3428999"/>
              <a:ext cx="54940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latin typeface="Script MT Bold" panose="03040602040607080904" pitchFamily="66" charset="0"/>
                </a:rPr>
                <a:t>La expedición portadora del presente documento podrá participar en la búsqueda de tesoros atravesando las aguas del Real Imperio Colonial sin limitación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48" y="4449916"/>
              <a:ext cx="1572674" cy="106386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644" y="4663049"/>
              <a:ext cx="637603" cy="637603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 rot="20962946">
              <a:off x="3597838" y="4855310"/>
              <a:ext cx="54940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latin typeface="Kunstler Script" panose="030304020206070D0D06" pitchFamily="66" charset="0"/>
                </a:rPr>
                <a:t>La Reina</a:t>
              </a:r>
              <a:endParaRPr lang="es-ES" b="1" dirty="0">
                <a:latin typeface="Kunstler Script" panose="030304020206070D0D06" pitchFamily="66" charset="0"/>
              </a:endParaRPr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5898279" y="4991100"/>
              <a:ext cx="917863" cy="236665"/>
            </a:xfrm>
            <a:custGeom>
              <a:avLst/>
              <a:gdLst>
                <a:gd name="connsiteX0" fmla="*/ 868281 w 917863"/>
                <a:gd name="connsiteY0" fmla="*/ 0 h 236665"/>
                <a:gd name="connsiteX1" fmla="*/ 830181 w 917863"/>
                <a:gd name="connsiteY1" fmla="*/ 144780 h 236665"/>
                <a:gd name="connsiteX2" fmla="*/ 60561 w 917863"/>
                <a:gd name="connsiteY2" fmla="*/ 228600 h 236665"/>
                <a:gd name="connsiteX3" fmla="*/ 106281 w 917863"/>
                <a:gd name="connsiteY3" fmla="*/ 228600 h 23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863" h="236665">
                  <a:moveTo>
                    <a:pt x="868281" y="0"/>
                  </a:moveTo>
                  <a:cubicBezTo>
                    <a:pt x="916541" y="53340"/>
                    <a:pt x="964801" y="106680"/>
                    <a:pt x="830181" y="144780"/>
                  </a:cubicBezTo>
                  <a:cubicBezTo>
                    <a:pt x="695561" y="182880"/>
                    <a:pt x="181211" y="214630"/>
                    <a:pt x="60561" y="228600"/>
                  </a:cubicBezTo>
                  <a:cubicBezTo>
                    <a:pt x="-60089" y="242570"/>
                    <a:pt x="23096" y="235585"/>
                    <a:pt x="106281" y="2286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/>
        </p:blipFill>
        <p:spPr>
          <a:xfrm>
            <a:off x="5507003" y="2488497"/>
            <a:ext cx="6437934" cy="43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157196" y="162971"/>
            <a:ext cx="6437389" cy="4364745"/>
            <a:chOff x="2877305" y="1246627"/>
            <a:chExt cx="6437389" cy="436474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515"/>
                      </a14:imgEffect>
                      <a14:imgEffect>
                        <a14:saturation sat="9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13627" y="210305"/>
              <a:ext cx="4364745" cy="6437389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331" y="1309121"/>
              <a:ext cx="1613337" cy="161333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76883">
              <a:off x="3193370" y="1535811"/>
              <a:ext cx="1320997" cy="1169666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3117" flipH="1">
              <a:off x="7677631" y="1535811"/>
              <a:ext cx="1320997" cy="1169666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4059224" y="2926456"/>
              <a:ext cx="40735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SALVOCONDUCTO REAL PARCIAL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348989" y="3428999"/>
              <a:ext cx="54940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latin typeface="Script MT Bold" panose="03040602040607080904" pitchFamily="66" charset="0"/>
                </a:rPr>
                <a:t>La expedición portadora del presente documento podrá participar en la búsqueda de tesoros atravesando las aguas del Real Imperio Colonial con limitación a algunos de sus miembros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48" y="4449916"/>
              <a:ext cx="1572674" cy="106386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644" y="4663049"/>
              <a:ext cx="637603" cy="637603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 rot="20962946">
              <a:off x="3597838" y="4855310"/>
              <a:ext cx="54940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latin typeface="Kunstler Script" panose="030304020206070D0D06" pitchFamily="66" charset="0"/>
                </a:rPr>
                <a:t>La Reina</a:t>
              </a:r>
              <a:endParaRPr lang="es-ES" b="1" dirty="0">
                <a:latin typeface="Kunstler Script" panose="030304020206070D0D06" pitchFamily="66" charset="0"/>
              </a:endParaRPr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5898279" y="4991100"/>
              <a:ext cx="917863" cy="236665"/>
            </a:xfrm>
            <a:custGeom>
              <a:avLst/>
              <a:gdLst>
                <a:gd name="connsiteX0" fmla="*/ 868281 w 917863"/>
                <a:gd name="connsiteY0" fmla="*/ 0 h 236665"/>
                <a:gd name="connsiteX1" fmla="*/ 830181 w 917863"/>
                <a:gd name="connsiteY1" fmla="*/ 144780 h 236665"/>
                <a:gd name="connsiteX2" fmla="*/ 60561 w 917863"/>
                <a:gd name="connsiteY2" fmla="*/ 228600 h 236665"/>
                <a:gd name="connsiteX3" fmla="*/ 106281 w 917863"/>
                <a:gd name="connsiteY3" fmla="*/ 228600 h 23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7863" h="236665">
                  <a:moveTo>
                    <a:pt x="868281" y="0"/>
                  </a:moveTo>
                  <a:cubicBezTo>
                    <a:pt x="916541" y="53340"/>
                    <a:pt x="964801" y="106680"/>
                    <a:pt x="830181" y="144780"/>
                  </a:cubicBezTo>
                  <a:cubicBezTo>
                    <a:pt x="695561" y="182880"/>
                    <a:pt x="181211" y="214630"/>
                    <a:pt x="60561" y="228600"/>
                  </a:cubicBezTo>
                  <a:cubicBezTo>
                    <a:pt x="-60089" y="242570"/>
                    <a:pt x="23096" y="235585"/>
                    <a:pt x="106281" y="2286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"/>
          <a:stretch/>
        </p:blipFill>
        <p:spPr>
          <a:xfrm>
            <a:off x="5618020" y="2476869"/>
            <a:ext cx="6437934" cy="43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1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752177" y="-172720"/>
            <a:ext cx="6965017" cy="6858000"/>
            <a:chOff x="2559983" y="0"/>
            <a:chExt cx="6965017" cy="6858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983" y="0"/>
              <a:ext cx="901371" cy="901371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3" b="100000" l="1671" r="988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325" y="3712591"/>
              <a:ext cx="511619" cy="487553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r="1"/>
          <a:stretch/>
        </p:blipFill>
        <p:spPr>
          <a:xfrm>
            <a:off x="6949440" y="-172720"/>
            <a:ext cx="686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666750" y="380999"/>
            <a:ext cx="4619625" cy="6210301"/>
            <a:chOff x="3200400" y="447674"/>
            <a:chExt cx="4619625" cy="621030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" t="4688" r="5496" b="4757"/>
            <a:stretch/>
          </p:blipFill>
          <p:spPr>
            <a:xfrm>
              <a:off x="3200400" y="447674"/>
              <a:ext cx="4619625" cy="621030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5460" y="1135270"/>
              <a:ext cx="1014542" cy="1524109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3635991" y="2806117"/>
              <a:ext cx="384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smtClean="0">
                  <a:latin typeface="Script MT Bold" panose="03040602040607080904" pitchFamily="66" charset="0"/>
                </a:rPr>
                <a:t>Brillante en el manejo de las artes intelectuales, con una sólida formación, con dotes de mando y de organización.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978444" y="1285789"/>
              <a:ext cx="15488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Lady Luna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320979" y="1682068"/>
              <a:ext cx="7906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Vivaldi" panose="03020602050506090804" pitchFamily="66" charset="0"/>
                  <a:cs typeface="ZWAdobeF" pitchFamily="2" charset="0"/>
                </a:rPr>
                <a:t>Noble</a:t>
              </a: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3653644" y="2097418"/>
              <a:ext cx="21130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Vladimir Script" panose="03050402040407070305" pitchFamily="66" charset="0"/>
                  <a:cs typeface="ZWAdobeF" pitchFamily="2" charset="0"/>
                </a:rPr>
                <a:t>“ La fuerza del linaje”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3635991" y="3762467"/>
              <a:ext cx="38431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smtClean="0">
                  <a:latin typeface="Script MT Bold" panose="03040602040607080904" pitchFamily="66" charset="0"/>
                </a:rPr>
                <a:t>Destaca en diplomacia, negociación y estrategia.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3635991" y="4441818"/>
              <a:ext cx="38431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smtClean="0">
                  <a:latin typeface="Script MT Bold" panose="03040602040607080904" pitchFamily="66" charset="0"/>
                </a:rPr>
                <a:t>Disciplina, perseverancia y formación son sus cualidades más destacadas.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3635991" y="5121169"/>
              <a:ext cx="384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smtClean="0">
                  <a:latin typeface="Script MT Bold" panose="03040602040607080904" pitchFamily="66" charset="0"/>
                </a:rPr>
                <a:t>Sus detractores la tachan de obstinada, autoritaria e implacable a la hora de alcanzar sus objetivos.</a:t>
              </a:r>
              <a:endParaRPr lang="es-ES" b="1" dirty="0">
                <a:latin typeface="Script MT Bold" panose="03040602040607080904" pitchFamily="66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47" y="380999"/>
            <a:ext cx="462116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666750" y="380999"/>
            <a:ext cx="4619625" cy="6210301"/>
            <a:chOff x="666750" y="380999"/>
            <a:chExt cx="4619625" cy="6210301"/>
          </a:xfrm>
        </p:grpSpPr>
        <p:grpSp>
          <p:nvGrpSpPr>
            <p:cNvPr id="13" name="Grupo 12"/>
            <p:cNvGrpSpPr/>
            <p:nvPr/>
          </p:nvGrpSpPr>
          <p:grpSpPr>
            <a:xfrm>
              <a:off x="666750" y="380999"/>
              <a:ext cx="4619625" cy="6210301"/>
              <a:chOff x="3200400" y="447674"/>
              <a:chExt cx="4619625" cy="6210301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5000" contrast="-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" t="4688" r="5496" b="4757"/>
              <a:stretch/>
            </p:blipFill>
            <p:spPr>
              <a:xfrm>
                <a:off x="3200400" y="447674"/>
                <a:ext cx="4619625" cy="6210301"/>
              </a:xfrm>
              <a:prstGeom prst="rect">
                <a:avLst/>
              </a:prstGeom>
            </p:spPr>
          </p:pic>
          <p:sp>
            <p:nvSpPr>
              <p:cNvPr id="15" name="Rectángulo 14"/>
              <p:cNvSpPr/>
              <p:nvPr/>
            </p:nvSpPr>
            <p:spPr>
              <a:xfrm>
                <a:off x="3635991" y="2806117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Amplia formación técnica, estratégica y militar, con experiencia en la organización y coordinación de misiones.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3705792" y="1248891"/>
                <a:ext cx="21291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Algerian" panose="04020705040A02060702" pitchFamily="82" charset="0"/>
                  </a:rPr>
                  <a:t>Oficial marine</a:t>
                </a: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4300483" y="1682068"/>
                <a:ext cx="8787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ivaldi" panose="03020602050506090804" pitchFamily="66" charset="0"/>
                    <a:cs typeface="ZWAdobeF" pitchFamily="2" charset="0"/>
                  </a:rPr>
                  <a:t>Militar</a:t>
                </a: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786066" y="2097418"/>
                <a:ext cx="18710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ladimir Script" panose="03050402040407070305" pitchFamily="66" charset="0"/>
                    <a:cs typeface="ZWAdobeF" pitchFamily="2" charset="0"/>
                  </a:rPr>
                  <a:t>“ Valor y lealtad ” </a:t>
                </a:r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3635991" y="3762467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Ha sido condecorado varias veces y ascendido de rango en la marina.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3635991" y="4441818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Valentía, disciplina militar y resistencia son sus valores más reseñables.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3635991" y="5121169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Entre sus puntos </a:t>
                </a:r>
                <a:r>
                  <a:rPr lang="es-ES" b="1" dirty="0" smtClean="0">
                    <a:latin typeface="Script MT Bold" panose="03040602040607080904" pitchFamily="66" charset="0"/>
                  </a:rPr>
                  <a:t>débiles, constan </a:t>
                </a:r>
                <a:r>
                  <a:rPr lang="es-ES" b="1" dirty="0" smtClean="0">
                    <a:latin typeface="Script MT Bold" panose="03040602040607080904" pitchFamily="66" charset="0"/>
                  </a:rPr>
                  <a:t>una excesiva ambición y falta de diplomacia y capacidad negociadora.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</p:grp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3600" y="1069904"/>
              <a:ext cx="1017388" cy="1522800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79" y="380999"/>
            <a:ext cx="462116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7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66750" y="380999"/>
            <a:ext cx="4619625" cy="6210301"/>
            <a:chOff x="666750" y="380999"/>
            <a:chExt cx="4619625" cy="6210301"/>
          </a:xfrm>
        </p:grpSpPr>
        <p:grpSp>
          <p:nvGrpSpPr>
            <p:cNvPr id="13" name="Grupo 12"/>
            <p:cNvGrpSpPr/>
            <p:nvPr/>
          </p:nvGrpSpPr>
          <p:grpSpPr>
            <a:xfrm>
              <a:off x="666750" y="380999"/>
              <a:ext cx="4619625" cy="6210301"/>
              <a:chOff x="3200400" y="447674"/>
              <a:chExt cx="4619625" cy="6210301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5000" contrast="-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" t="4688" r="5496" b="4757"/>
              <a:stretch/>
            </p:blipFill>
            <p:spPr>
              <a:xfrm>
                <a:off x="3200400" y="447674"/>
                <a:ext cx="4619625" cy="6210301"/>
              </a:xfrm>
              <a:prstGeom prst="rect">
                <a:avLst/>
              </a:prstGeom>
            </p:spPr>
          </p:pic>
          <p:sp>
            <p:nvSpPr>
              <p:cNvPr id="15" name="Rectángulo 14"/>
              <p:cNvSpPr/>
              <p:nvPr/>
            </p:nvSpPr>
            <p:spPr>
              <a:xfrm>
                <a:off x="3635991" y="2806117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Gran experiencia en comandar expediciones de diferente naturaleza, la mayoría al margen de la ley.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3723588" y="1285789"/>
                <a:ext cx="22108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Algerian" panose="04020705040A02060702" pitchFamily="82" charset="0"/>
                  </a:rPr>
                  <a:t>John CALAVERA</a:t>
                </a: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4341793" y="1682068"/>
                <a:ext cx="7793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ivaldi" panose="03020602050506090804" pitchFamily="66" charset="0"/>
                    <a:cs typeface="ZWAdobeF" pitchFamily="2" charset="0"/>
                  </a:rPr>
                  <a:t>Pirata</a:t>
                </a: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732020" y="2097418"/>
                <a:ext cx="20233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ladimir Script" panose="03050402040407070305" pitchFamily="66" charset="0"/>
                    <a:cs typeface="ZWAdobeF" pitchFamily="2" charset="0"/>
                  </a:rPr>
                  <a:t>“ El mar es mi hogar”</a:t>
                </a:r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3635991" y="3762467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Dispone de un gran carisma y grandes dotes de liderazgo.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3635991" y="4441818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Audacia, improvisación e instinto de supervivencia son sus mejores recursos.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3635991" y="5121169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Su formación académica es bastante limitada, así como su </a:t>
                </a:r>
                <a:r>
                  <a:rPr lang="es-ES" b="1" dirty="0" smtClean="0">
                    <a:latin typeface="Script MT Bold" panose="03040602040607080904" pitchFamily="66" charset="0"/>
                  </a:rPr>
                  <a:t>respeto </a:t>
                </a:r>
                <a:r>
                  <a:rPr lang="es-ES" b="1" dirty="0" smtClean="0">
                    <a:latin typeface="Script MT Bold" panose="03040602040607080904" pitchFamily="66" charset="0"/>
                  </a:rPr>
                  <a:t>por las leyes y normas.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</p:grp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 l="4689" r="15100"/>
            <a:stretch/>
          </p:blipFill>
          <p:spPr>
            <a:xfrm>
              <a:off x="3437870" y="1069904"/>
              <a:ext cx="1203767" cy="15228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66" y="304346"/>
            <a:ext cx="462116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666750" y="380999"/>
            <a:ext cx="4619625" cy="6210301"/>
            <a:chOff x="666750" y="380999"/>
            <a:chExt cx="4619625" cy="6210301"/>
          </a:xfrm>
        </p:grpSpPr>
        <p:grpSp>
          <p:nvGrpSpPr>
            <p:cNvPr id="13" name="Grupo 12"/>
            <p:cNvGrpSpPr/>
            <p:nvPr/>
          </p:nvGrpSpPr>
          <p:grpSpPr>
            <a:xfrm>
              <a:off x="666750" y="380999"/>
              <a:ext cx="4619625" cy="6210301"/>
              <a:chOff x="3200400" y="447674"/>
              <a:chExt cx="4619625" cy="6210301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5000" contrast="-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0" t="4688" r="5496" b="4757"/>
              <a:stretch/>
            </p:blipFill>
            <p:spPr>
              <a:xfrm>
                <a:off x="3200400" y="447674"/>
                <a:ext cx="4619625" cy="6210301"/>
              </a:xfrm>
              <a:prstGeom prst="rect">
                <a:avLst/>
              </a:prstGeom>
            </p:spPr>
          </p:pic>
          <p:sp>
            <p:nvSpPr>
              <p:cNvPr id="15" name="Rectángulo 14"/>
              <p:cNvSpPr/>
              <p:nvPr/>
            </p:nvSpPr>
            <p:spPr>
              <a:xfrm>
                <a:off x="3635991" y="2806117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Posee una gran inteligencia y sabe valiosos secretos, lo que le permite resolver situaciones muy complejas.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3508517" y="1248891"/>
                <a:ext cx="24080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Algerian" panose="04020705040A02060702" pitchFamily="82" charset="0"/>
                  </a:rPr>
                  <a:t>Rosa del océano</a:t>
                </a: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4101775" y="1682068"/>
                <a:ext cx="11849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ivaldi" panose="03020602050506090804" pitchFamily="66" charset="0"/>
                    <a:cs typeface="ZWAdobeF" pitchFamily="2" charset="0"/>
                  </a:rPr>
                  <a:t>Comerciante</a:t>
                </a: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450786" y="2097418"/>
                <a:ext cx="246253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000" b="1" dirty="0" smtClean="0">
                    <a:latin typeface="Vladimir Script" panose="03050402040407070305" pitchFamily="66" charset="0"/>
                    <a:cs typeface="ZWAdobeF" pitchFamily="2" charset="0"/>
                  </a:rPr>
                  <a:t>“ Audacia y prosperidad ” </a:t>
                </a:r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3635991" y="3762467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Posee conocimientos y habilidades específicas muy valoradas.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3635991" y="4441818"/>
                <a:ext cx="384313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Sus habilidades técnicas, capacidad de trabajo e inteligencia la hacen destacar.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3635991" y="5121169"/>
                <a:ext cx="384313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b="1" dirty="0" smtClean="0">
                    <a:latin typeface="Script MT Bold" panose="03040602040607080904" pitchFamily="66" charset="0"/>
                  </a:rPr>
                  <a:t>Sus dotes de mando son limitadas y tiene dificultades para entablar amistad con sus compañeros.</a:t>
                </a:r>
                <a:endParaRPr lang="es-ES" b="1" dirty="0">
                  <a:latin typeface="Script MT Bold" panose="03040602040607080904" pitchFamily="66" charset="0"/>
                </a:endParaRPr>
              </a:p>
            </p:txBody>
          </p:sp>
        </p:grp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6" r="14843"/>
            <a:stretch/>
          </p:blipFill>
          <p:spPr>
            <a:xfrm>
              <a:off x="3392446" y="1073219"/>
              <a:ext cx="1188720" cy="152280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81" y="384163"/>
            <a:ext cx="462116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8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79" y1="10047" x2="94881" y2="9184"/>
                        <a14:foregroundMark x1="7404" y1="4474" x2="94150" y2="4474"/>
                        <a14:foregroundMark x1="21572" y1="26374" x2="3931" y2="10204"/>
                        <a14:foregroundMark x1="5667" y1="8477" x2="3382" y2="13815"/>
                        <a14:foregroundMark x1="87934" y1="12009" x2="94881" y2="18681"/>
                        <a14:foregroundMark x1="97806" y1="9812" x2="94150" y2="14050"/>
                        <a14:foregroundMark x1="96435" y1="9027" x2="98172" y2="8320"/>
                        <a14:foregroundMark x1="95704" y1="11852" x2="99177" y2="14992"/>
                        <a14:foregroundMark x1="91956" y1="13893" x2="99817" y2="12166"/>
                        <a14:foregroundMark x1="640" y1="95290" x2="97075" y2="96154"/>
                        <a14:backgroundMark x1="95064" y1="44113" x2="95887" y2="45055"/>
                        <a14:backgroundMark x1="93784" y1="70958" x2="93693" y2="71586"/>
                        <a14:backgroundMark x1="7587" y1="74490" x2="7038" y2="73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0" y="-408642"/>
            <a:ext cx="5415665" cy="8028642"/>
          </a:xfrm>
          <a:prstGeom prst="rect">
            <a:avLst/>
          </a:prstGeom>
        </p:spPr>
      </p:pic>
      <p:graphicFrame>
        <p:nvGraphicFramePr>
          <p:cNvPr id="6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307641"/>
              </p:ext>
            </p:extLst>
          </p:nvPr>
        </p:nvGraphicFramePr>
        <p:xfrm>
          <a:off x="764443" y="539488"/>
          <a:ext cx="3992880" cy="6096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9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</a:rPr>
                        <a:t>Expedición ganadora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</a:rPr>
                        <a:t>Guarda marina</a:t>
                      </a:r>
                      <a:endParaRPr lang="es-E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</a:rPr>
                        <a:t>Expedición subcampeona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</a:rPr>
                        <a:t>Corsarios del océano</a:t>
                      </a:r>
                      <a:endParaRPr lang="es-ES" sz="20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capitán</a:t>
                      </a: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Lady Luna</a:t>
                      </a:r>
                      <a:endParaRPr lang="es-ES" sz="20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primer oficial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Rosa del Océano</a:t>
                      </a:r>
                      <a:endParaRPr lang="es-ES" sz="20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contramaestre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Oficial Marine</a:t>
                      </a:r>
                      <a:endParaRPr lang="es-ES" sz="20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piloto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John</a:t>
                      </a:r>
                      <a:r>
                        <a:rPr lang="es-ES" sz="20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Calavera</a:t>
                      </a:r>
                      <a:endParaRPr lang="es-ES" sz="20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 vigía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Ojo de</a:t>
                      </a:r>
                      <a:r>
                        <a:rPr lang="es-ES" sz="20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Águila</a:t>
                      </a:r>
                      <a:endParaRPr lang="es-ES" sz="20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Mejor cirujano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es-ES" sz="2000" dirty="0">
                        <a:latin typeface="Monotype Corsiva" panose="03010101010201010101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Lord </a:t>
                      </a:r>
                      <a:r>
                        <a:rPr lang="es-ES" sz="2000" b="1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médicin</a:t>
                      </a:r>
                      <a:endParaRPr lang="es-ES" sz="20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tx2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Mención especial</a:t>
                      </a:r>
                      <a:endParaRPr lang="es-ES" sz="2000" b="1" kern="1200" dirty="0">
                        <a:solidFill>
                          <a:schemeClr val="tx2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36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Al grumete</a:t>
                      </a:r>
                      <a:r>
                        <a:rPr lang="es-ES" sz="2000" b="1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aprendiz</a:t>
                      </a:r>
                      <a:endParaRPr lang="es-ES" sz="20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000" b="1" kern="1200" dirty="0" smtClean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" name="Rectángulo 20"/>
          <p:cNvSpPr/>
          <p:nvPr/>
        </p:nvSpPr>
        <p:spPr>
          <a:xfrm>
            <a:off x="1756047" y="-234511"/>
            <a:ext cx="20313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ES" sz="25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Cuadro de honor</a:t>
            </a:r>
          </a:p>
          <a:p>
            <a:pPr algn="ctr" fontAlgn="b"/>
            <a:r>
              <a:rPr lang="es-ES" sz="2500" b="1" dirty="0" err="1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Cazatesoros</a:t>
            </a:r>
            <a:endParaRPr lang="es-ES" sz="2500" b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031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1387721"/>
            <a:ext cx="576000" cy="5760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5" b="99512" l="0" r="98926">
                        <a14:foregroundMark x1="10449" y1="8105" x2="17871" y2="13965"/>
                        <a14:foregroundMark x1="88867" y1="8301" x2="82227" y2="12988"/>
                        <a14:foregroundMark x1="85352" y1="11133" x2="79688" y2="14453"/>
                        <a14:foregroundMark x1="49023" y1="2637" x2="49023" y2="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2768431"/>
            <a:ext cx="576000" cy="5760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031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4149141"/>
            <a:ext cx="576000" cy="576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5" b="99512" l="0" r="98926">
                        <a14:foregroundMark x1="10449" y1="8105" x2="17871" y2="13965"/>
                        <a14:foregroundMark x1="88867" y1="8301" x2="82227" y2="12988"/>
                        <a14:foregroundMark x1="85352" y1="11133" x2="79688" y2="14453"/>
                        <a14:foregroundMark x1="49023" y1="2637" x2="49023" y2="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4839496"/>
            <a:ext cx="576000" cy="576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43" y="6695616"/>
            <a:ext cx="611932" cy="61193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3" b="100000" l="1671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883">
            <a:off x="1114824" y="-106502"/>
            <a:ext cx="574264" cy="50847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3" b="100000" l="1671" r="9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117" flipH="1">
            <a:off x="3893243" y="-106502"/>
            <a:ext cx="574264" cy="5084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697366"/>
            <a:ext cx="576000" cy="576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3458786"/>
            <a:ext cx="576000" cy="576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2078076"/>
            <a:ext cx="576000" cy="576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87" y="5463927"/>
            <a:ext cx="576000" cy="57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87" y="317786"/>
            <a:ext cx="462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1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50412" y="117876"/>
            <a:ext cx="4725986" cy="6740124"/>
            <a:chOff x="350412" y="117876"/>
            <a:chExt cx="4725986" cy="67401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12" y="117876"/>
              <a:ext cx="4725986" cy="6740124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25" y="2676229"/>
              <a:ext cx="3967761" cy="3967761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3562383" y="5820963"/>
              <a:ext cx="10470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Primer</a:t>
              </a:r>
            </a:p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oficial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49554" y="6233596"/>
              <a:ext cx="13149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Capitana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763959" y="4997591"/>
              <a:ext cx="12458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Cirujana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004676" y="2678869"/>
              <a:ext cx="20837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Contramaestre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903237" y="4150310"/>
              <a:ext cx="93346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Piloto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78357" y="3953506"/>
              <a:ext cx="81624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Vigía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237869" y="376543"/>
              <a:ext cx="31261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Gloria aristocrática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879389" y="708849"/>
              <a:ext cx="38431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>
                  <a:latin typeface="Script MT Bold" panose="03040602040607080904" pitchFamily="66" charset="0"/>
                </a:rPr>
                <a:t>“Con nobleza, en busca de la riqueza”</a:t>
              </a: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1" l="2957" r="93011">
                          <a14:backgroundMark x1="55108" y1="1882" x2="68280" y2="1075"/>
                          <a14:backgroundMark x1="69086" y1="9946" x2="70968" y2="7796"/>
                          <a14:backgroundMark x1="61559" y1="8333" x2="62903" y2="6720"/>
                          <a14:backgroundMark x1="54032" y1="5645" x2="54032" y2="4839"/>
                          <a14:backgroundMark x1="50000" y1="6183" x2="50000" y2="6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067" y="1124481"/>
              <a:ext cx="1417781" cy="1417781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44" b="90000" l="3034" r="9604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174621">
              <a:off x="672507" y="835491"/>
              <a:ext cx="1682194" cy="1620055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91" b="100000" l="19629" r="99902">
                          <a14:foregroundMark x1="33301" y1="93945" x2="99902" y2="89746"/>
                          <a14:foregroundMark x1="75781" y1="62891" x2="99023" y2="81934"/>
                          <a14:foregroundMark x1="26465" y1="28320" x2="32910" y2="31348"/>
                          <a14:foregroundMark x1="88965" y1="48926" x2="99902" y2="54688"/>
                          <a14:foregroundMark x1="86133" y1="55566" x2="99902" y2="70215"/>
                          <a14:foregroundMark x1="50684" y1="78320" x2="99902" y2="97656"/>
                          <a14:foregroundMark x1="34863" y1="70996" x2="49902" y2="89453"/>
                          <a14:foregroundMark x1="38965" y1="84961" x2="33789" y2="99805"/>
                          <a14:foregroundMark x1="30078" y1="93457" x2="30078" y2="95215"/>
                          <a14:foregroundMark x1="46746" y1="25148" x2="63314" y2="33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3"/>
            <a:stretch/>
          </p:blipFill>
          <p:spPr>
            <a:xfrm>
              <a:off x="3553982" y="1110975"/>
              <a:ext cx="1157083" cy="1403079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60" y="115240"/>
            <a:ext cx="4730906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09330" y="94727"/>
            <a:ext cx="4725986" cy="6740124"/>
            <a:chOff x="209330" y="94727"/>
            <a:chExt cx="4725986" cy="67401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0" y="94727"/>
              <a:ext cx="4725986" cy="674012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94" y="2630577"/>
              <a:ext cx="4012525" cy="4012525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3348525" y="5797814"/>
              <a:ext cx="1192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Primera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oficial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794343" y="6181263"/>
              <a:ext cx="116269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Capitán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490101" y="2525908"/>
              <a:ext cx="12458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Cirujana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78867" y="5769631"/>
              <a:ext cx="20837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Contramaestre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489784" y="2531816"/>
              <a:ext cx="93346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Piloto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254700" y="2567809"/>
              <a:ext cx="81624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Vigía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516143" y="363554"/>
              <a:ext cx="23358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Guardia marina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946652" y="674125"/>
              <a:ext cx="34748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>
                  <a:latin typeface="Script MT Bold" panose="03040602040607080904" pitchFamily="66" charset="0"/>
                </a:rPr>
                <a:t>“Conquistando riquezas perdidas”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599" y="1011435"/>
              <a:ext cx="1535620" cy="153562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11" b="97070" l="22168" r="91797">
                          <a14:foregroundMark x1="30762" y1="94629" x2="40527" y2="95898"/>
                          <a14:backgroundMark x1="73145" y1="43262" x2="91602" y2="73926"/>
                          <a14:backgroundMark x1="25977" y1="42383" x2="29980" y2="66992"/>
                          <a14:backgroundMark x1="28711" y1="68848" x2="26172" y2="76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8" t="5657" r="8804" b="3913"/>
            <a:stretch/>
          </p:blipFill>
          <p:spPr>
            <a:xfrm>
              <a:off x="3421301" y="1027986"/>
              <a:ext cx="1235253" cy="1574001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4" b="89895" l="2871" r="8995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318783">
              <a:off x="532237" y="897232"/>
              <a:ext cx="1779722" cy="1629283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74" y="98187"/>
            <a:ext cx="4730906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6732" y="117876"/>
            <a:ext cx="4725986" cy="6740124"/>
            <a:chOff x="3774332" y="117876"/>
            <a:chExt cx="4725986" cy="67401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332" y="117876"/>
              <a:ext cx="4725986" cy="6740124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83"/>
            <a:stretch/>
          </p:blipFill>
          <p:spPr>
            <a:xfrm>
              <a:off x="4070631" y="2778381"/>
              <a:ext cx="4066372" cy="377289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7038577" y="5319489"/>
              <a:ext cx="1192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Primera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oficial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599321" y="6089606"/>
              <a:ext cx="13149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Capitana</a:t>
              </a:r>
              <a:endParaRPr lang="es-E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940605" y="2968775"/>
              <a:ext cx="12586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Cirujano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842455" y="5527252"/>
              <a:ext cx="208371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Contramaestre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7110843" y="2928498"/>
              <a:ext cx="93346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Piloto</a:t>
              </a:r>
              <a:endParaRPr lang="es-E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502411" y="4238209"/>
              <a:ext cx="81624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Vigía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707034" y="329548"/>
              <a:ext cx="31021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000" b="1" dirty="0" smtClean="0">
                  <a:latin typeface="Algerian" panose="04020705040A02060702" pitchFamily="82" charset="0"/>
                </a:rPr>
                <a:t>CORSARIOS DEL OCÉANO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862113" y="708154"/>
              <a:ext cx="27919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>
                  <a:latin typeface="Script MT Bold" panose="03040602040607080904" pitchFamily="66" charset="0"/>
                </a:rPr>
                <a:t>“Bajo la bandera del botín”</a:t>
              </a: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7031" r="986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597" y="1118576"/>
              <a:ext cx="1534954" cy="1534954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1565" r="8991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20419">
              <a:off x="4064693" y="1157377"/>
              <a:ext cx="1710158" cy="1457352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9380" y="1181348"/>
              <a:ext cx="1409410" cy="1409410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93" y="59060"/>
            <a:ext cx="4724809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43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2976</TotalTime>
  <Words>440</Words>
  <Application>Microsoft Office PowerPoint</Application>
  <PresentationFormat>Panorámica</PresentationFormat>
  <Paragraphs>91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Kunstler Script</vt:lpstr>
      <vt:lpstr>Monotype Corsiva</vt:lpstr>
      <vt:lpstr>Script MT Bold</vt:lpstr>
      <vt:lpstr>Vivaldi</vt:lpstr>
      <vt:lpstr>Vladimir Script</vt:lpstr>
      <vt:lpstr>ZWAdobeF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139</cp:revision>
  <dcterms:created xsi:type="dcterms:W3CDTF">2024-03-06T16:22:51Z</dcterms:created>
  <dcterms:modified xsi:type="dcterms:W3CDTF">2024-06-08T01:13:13Z</dcterms:modified>
</cp:coreProperties>
</file>