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77" r:id="rId3"/>
    <p:sldId id="278" r:id="rId4"/>
    <p:sldId id="272" r:id="rId5"/>
    <p:sldId id="262" r:id="rId6"/>
    <p:sldId id="273" r:id="rId7"/>
    <p:sldId id="274" r:id="rId8"/>
    <p:sldId id="275" r:id="rId9"/>
    <p:sldId id="276" r:id="rId10"/>
  </p:sldIdLst>
  <p:sldSz cx="14630400" cy="8229600"/>
  <p:notesSz cx="8229600" cy="14630400"/>
  <p:embeddedFontLs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3F5"/>
    <a:srgbClr val="FFC000"/>
    <a:srgbClr val="FF0000"/>
    <a:srgbClr val="F4B183"/>
    <a:srgbClr val="0088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844" autoAdjust="0"/>
  </p:normalViewPr>
  <p:slideViewPr>
    <p:cSldViewPr snapToGrid="0" snapToObjects="1">
      <p:cViewPr varScale="1">
        <p:scale>
          <a:sx n="82" d="100"/>
          <a:sy n="82" d="100"/>
        </p:scale>
        <p:origin x="3067" y="288"/>
      </p:cViewPr>
      <p:guideLst/>
    </p:cSldViewPr>
  </p:slideViewPr>
  <p:notesTextViewPr>
    <p:cViewPr>
      <p:scale>
        <a:sx n="3" d="2"/>
        <a:sy n="3" d="2"/>
      </p:scale>
      <p:origin x="-38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9445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275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36D3-CD03-1BC7-A32A-BDAF169F1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DC643-9E55-0BB1-F053-DC3FBC2D4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65684-7DDE-88DA-B3EE-48DFBAF72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319C-4B23-183E-20E2-F79F707AA4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2457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  <p:txBody>
          <a:bodyPr/>
          <a:lstStyle/>
          <a:p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  <p:txBody>
          <a:bodyPr/>
          <a:lstStyle/>
          <a:p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AE49AC5-BAAE-2496-82E1-B0835919145C}"/>
              </a:ext>
            </a:extLst>
          </p:cNvPr>
          <p:cNvSpPr/>
          <p:nvPr/>
        </p:nvSpPr>
        <p:spPr>
          <a:xfrm>
            <a:off x="4192580" y="382381"/>
            <a:ext cx="58114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4"/>
                </a:solidFill>
              </a:rPr>
              <a:t>Segundo encuentro</a:t>
            </a:r>
          </a:p>
          <a:p>
            <a:pPr algn="ctr"/>
            <a:r>
              <a:rPr lang="es-ES" sz="5400" b="1" cap="none" spc="0" dirty="0">
                <a:ln/>
                <a:solidFill>
                  <a:schemeClr val="accent4"/>
                </a:solidFill>
                <a:effectLst/>
              </a:rPr>
              <a:t>Octubre 31 de 2025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086100D-82F5-2080-6D90-ECE330060E7D}"/>
              </a:ext>
            </a:extLst>
          </p:cNvPr>
          <p:cNvGrpSpPr/>
          <p:nvPr/>
        </p:nvGrpSpPr>
        <p:grpSpPr>
          <a:xfrm>
            <a:off x="926951" y="2285996"/>
            <a:ext cx="12776498" cy="5225144"/>
            <a:chOff x="926951" y="2285996"/>
            <a:chExt cx="12776498" cy="522514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FC7F55E-9DC6-30FD-9A34-DF55E9D19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951" y="2285996"/>
              <a:ext cx="4065908" cy="5225143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064E54B-7B74-2A1A-FB06-632F1874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3522" y="2285996"/>
              <a:ext cx="4099927" cy="5225144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ADC0E7E0-0FF4-2B68-2DA4-8C5BD8FA8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237" y="2285996"/>
              <a:ext cx="4065908" cy="5218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6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D84560-B768-162D-CB0B-CE10CA445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65652"/>
              </p:ext>
            </p:extLst>
          </p:nvPr>
        </p:nvGraphicFramePr>
        <p:xfrm>
          <a:off x="6587414" y="1715794"/>
          <a:ext cx="7707085" cy="6175242"/>
        </p:xfrm>
        <a:graphic>
          <a:graphicData uri="http://schemas.openxmlformats.org/drawingml/2006/table">
            <a:tbl>
              <a:tblPr/>
              <a:tblGrid>
                <a:gridCol w="703384">
                  <a:extLst>
                    <a:ext uri="{9D8B030D-6E8A-4147-A177-3AD203B41FA5}">
                      <a16:colId xmlns:a16="http://schemas.microsoft.com/office/drawing/2014/main" val="3725478971"/>
                    </a:ext>
                  </a:extLst>
                </a:gridCol>
                <a:gridCol w="1377064">
                  <a:extLst>
                    <a:ext uri="{9D8B030D-6E8A-4147-A177-3AD203B41FA5}">
                      <a16:colId xmlns:a16="http://schemas.microsoft.com/office/drawing/2014/main" val="903258966"/>
                    </a:ext>
                  </a:extLst>
                </a:gridCol>
                <a:gridCol w="5626637">
                  <a:extLst>
                    <a:ext uri="{9D8B030D-6E8A-4147-A177-3AD203B41FA5}">
                      <a16:colId xmlns:a16="http://schemas.microsoft.com/office/drawing/2014/main" val="2546891771"/>
                    </a:ext>
                  </a:extLst>
                </a:gridCol>
              </a:tblGrid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Nivel</a:t>
                      </a: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</a:t>
                      </a: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Nombre / Contenido</a:t>
                      </a: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9628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>
                          <a:solidFill>
                            <a:schemeClr val="bg1"/>
                          </a:solidFill>
                          <a:effectLst/>
                        </a:rPr>
                        <a:t>1️⃣</a:t>
                      </a: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b="1">
                          <a:solidFill>
                            <a:schemeClr val="bg1"/>
                          </a:solidFill>
                          <a:effectLst/>
                        </a:rPr>
                        <a:t>Etiqueta HTML</a:t>
                      </a: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&lt;</a:t>
                      </a: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div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&gt;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i="1" dirty="0">
                          <a:solidFill>
                            <a:schemeClr val="bg1"/>
                          </a:solidFill>
                          <a:effectLst/>
                        </a:rPr>
                        <a:t>(inicio)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/ 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&lt;/</a:t>
                      </a: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div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&gt;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i="1" dirty="0">
                          <a:solidFill>
                            <a:schemeClr val="bg1"/>
                          </a:solidFill>
                          <a:effectLst/>
                        </a:rPr>
                        <a:t>(fin)</a:t>
                      </a:r>
                      <a:endParaRPr lang="es-419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2077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>
                          <a:solidFill>
                            <a:schemeClr val="bg1"/>
                          </a:solidFill>
                          <a:effectLst/>
                        </a:rPr>
                        <a:t>2️⃣</a:t>
                      </a: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b="1">
                          <a:solidFill>
                            <a:schemeClr val="bg1"/>
                          </a:solidFill>
                          <a:effectLst/>
                        </a:rPr>
                        <a:t>Atributo</a:t>
                      </a: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style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=" ... "</a:t>
                      </a:r>
                      <a:endParaRPr lang="es-419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6435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>
                          <a:solidFill>
                            <a:schemeClr val="bg1"/>
                          </a:solidFill>
                          <a:effectLst/>
                        </a:rPr>
                        <a:t>3️⃣</a:t>
                      </a: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b="1">
                          <a:solidFill>
                            <a:schemeClr val="bg1"/>
                          </a:solidFill>
                          <a:effectLst/>
                        </a:rPr>
                        <a:t>Propiedad CSS</a:t>
                      </a: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position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absolute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03501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width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540px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89541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height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725px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77410"/>
                  </a:ext>
                </a:extLst>
              </a:tr>
              <a:tr h="5455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background-size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600px 765px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255924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left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50px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1444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top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40px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06656"/>
                  </a:ext>
                </a:extLst>
              </a:tr>
              <a:tr h="5455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padding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r: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5px </a:t>
                      </a:r>
                      <a:r>
                        <a:rPr lang="es-419" sz="1800" dirty="0" err="1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5px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 20px 5px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84835"/>
                  </a:ext>
                </a:extLst>
              </a:tr>
              <a:tr h="1013086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background-image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url</a:t>
                      </a:r>
                      <a:r>
                        <a:rPr lang="en-US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('https://image.lexica.art/22')</a:t>
                      </a:r>
                      <a:endParaRPr lang="en-US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06790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color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 err="1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white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62865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419" sz="1800" dirty="0" err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</a:rPr>
                        <a:t>border-radius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→ </a:t>
                      </a:r>
                      <a:r>
                        <a:rPr lang="es-419" sz="1800" b="1" dirty="0">
                          <a:solidFill>
                            <a:srgbClr val="FFC000"/>
                          </a:solidFill>
                          <a:effectLst/>
                        </a:rPr>
                        <a:t>Valor</a:t>
                      </a:r>
                      <a:r>
                        <a:rPr lang="es-419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s-419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419" sz="1800" dirty="0">
                          <a:solidFill>
                            <a:srgbClr val="97F3F5"/>
                          </a:solidFill>
                          <a:effectLst/>
                          <a:latin typeface="Courier New" panose="02070309020205020404" pitchFamily="49" charset="0"/>
                        </a:rPr>
                        <a:t>12px</a:t>
                      </a:r>
                      <a:endParaRPr lang="es-419" sz="1800" dirty="0">
                        <a:solidFill>
                          <a:srgbClr val="97F3F5"/>
                        </a:solidFill>
                        <a:effectLst/>
                      </a:endParaRPr>
                    </a:p>
                  </a:txBody>
                  <a:tcPr marL="77930" marR="77930" marT="38965" marB="38965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451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B3F9D35-0588-E4E2-A4CA-5AF991D68F73}"/>
              </a:ext>
            </a:extLst>
          </p:cNvPr>
          <p:cNvSpPr txBox="1"/>
          <p:nvPr/>
        </p:nvSpPr>
        <p:spPr>
          <a:xfrm>
            <a:off x="221601" y="3920718"/>
            <a:ext cx="5962261" cy="39703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└──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="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position: absolute;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540px;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725px;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background-size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600px 765px;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50px;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top: 40px;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padding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5px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5px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20px 5px;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background-image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('https://image.lexica.art/22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├── color: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└──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border-radius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12px;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"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568278-D46F-D34E-3FC6-555D64D60AFE}"/>
              </a:ext>
            </a:extLst>
          </p:cNvPr>
          <p:cNvSpPr txBox="1"/>
          <p:nvPr/>
        </p:nvSpPr>
        <p:spPr>
          <a:xfrm>
            <a:off x="221601" y="217266"/>
            <a:ext cx="5976259" cy="34163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es-419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s-419" dirty="0" err="1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</a:t>
            </a:r>
            <a:r>
              <a:rPr lang="es-419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r>
              <a:rPr lang="es-41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position: absolute;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540px;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725px;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background-size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600px 765px;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50px;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top: 40px;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padding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5px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5px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20px 5px;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background-image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('https://image.lexica.art/22’);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color: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419" dirty="0" err="1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border-radius</a:t>
            </a:r>
            <a:r>
              <a:rPr lang="es-419" dirty="0">
                <a:solidFill>
                  <a:srgbClr val="ABE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12px; "</a:t>
            </a:r>
            <a:r>
              <a:rPr lang="es-419" dirty="0">
                <a:solidFill>
                  <a:srgbClr val="FFA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419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r>
              <a:rPr lang="es-419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</a:t>
            </a:r>
            <a:r>
              <a:rPr lang="es-419" dirty="0" err="1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</a:t>
            </a:r>
            <a:r>
              <a:rPr lang="es-419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032297-448D-7295-BF45-C7BF38E0D304}"/>
              </a:ext>
            </a:extLst>
          </p:cNvPr>
          <p:cNvSpPr txBox="1"/>
          <p:nvPr/>
        </p:nvSpPr>
        <p:spPr>
          <a:xfrm>
            <a:off x="6587414" y="338564"/>
            <a:ext cx="5893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rgbClr val="FFC000"/>
                </a:solidFill>
              </a:rPr>
              <a:t>Etiquetas, atributos y propiedades</a:t>
            </a:r>
            <a:endParaRPr lang="es-419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2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F3B7383-79F2-2BCD-04E5-BABBF9D44CBA}"/>
              </a:ext>
            </a:extLst>
          </p:cNvPr>
          <p:cNvSpPr/>
          <p:nvPr/>
        </p:nvSpPr>
        <p:spPr>
          <a:xfrm>
            <a:off x="994201" y="6852388"/>
            <a:ext cx="12180623" cy="11484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7F3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8D2093-505E-68DD-8988-D530995F5B85}"/>
              </a:ext>
            </a:extLst>
          </p:cNvPr>
          <p:cNvSpPr txBox="1"/>
          <p:nvPr/>
        </p:nvSpPr>
        <p:spPr>
          <a:xfrm>
            <a:off x="341182" y="965811"/>
            <a:ext cx="139480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bg1"/>
                </a:solidFill>
              </a:rPr>
              <a:t>En HTML, el carácter </a:t>
            </a:r>
            <a:r>
              <a:rPr lang="es-419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&lt;</a:t>
            </a:r>
            <a:r>
              <a:rPr lang="es-419" sz="2400" dirty="0">
                <a:solidFill>
                  <a:schemeClr val="bg1"/>
                </a:solidFill>
              </a:rPr>
              <a:t> (menor que) </a:t>
            </a:r>
            <a:r>
              <a:rPr lang="es-419" sz="2400" b="1" dirty="0">
                <a:solidFill>
                  <a:schemeClr val="bg1"/>
                </a:solidFill>
              </a:rPr>
              <a:t>no es solo un símbolo</a:t>
            </a:r>
            <a:r>
              <a:rPr lang="es-419" sz="2400" dirty="0">
                <a:solidFill>
                  <a:schemeClr val="bg1"/>
                </a:solidFill>
              </a:rPr>
              <a:t>, sino el </a:t>
            </a:r>
            <a:r>
              <a:rPr lang="es-419" sz="2400" b="1" dirty="0">
                <a:solidFill>
                  <a:schemeClr val="bg1"/>
                </a:solidFill>
              </a:rPr>
              <a:t>inicio de una etiqueta</a:t>
            </a:r>
            <a:r>
              <a:rPr lang="es-419" sz="2400" dirty="0">
                <a:solidFill>
                  <a:schemeClr val="bg1"/>
                </a:solidFill>
              </a:rPr>
              <a:t>.</a:t>
            </a:r>
            <a:br>
              <a:rPr lang="es-419" sz="2400" dirty="0">
                <a:solidFill>
                  <a:schemeClr val="bg1"/>
                </a:solidFill>
              </a:rPr>
            </a:br>
            <a:r>
              <a:rPr lang="es-419" sz="2400" dirty="0">
                <a:solidFill>
                  <a:schemeClr val="bg1"/>
                </a:solidFill>
              </a:rPr>
              <a:t>Por ejemplo: </a:t>
            </a:r>
            <a:r>
              <a:rPr lang="es-419" sz="2400" dirty="0">
                <a:solidFill>
                  <a:srgbClr val="97F3F5"/>
                </a:solidFill>
              </a:rPr>
              <a:t>&lt;</a:t>
            </a:r>
            <a:r>
              <a:rPr lang="es-419" sz="2400" dirty="0" err="1">
                <a:solidFill>
                  <a:srgbClr val="97F3F5"/>
                </a:solidFill>
              </a:rPr>
              <a:t>div</a:t>
            </a:r>
            <a:r>
              <a:rPr lang="es-419" sz="2400" dirty="0">
                <a:solidFill>
                  <a:srgbClr val="97F3F5"/>
                </a:solidFill>
              </a:rPr>
              <a:t>&gt;</a:t>
            </a:r>
            <a:r>
              <a:rPr lang="es-419" sz="2400" dirty="0">
                <a:solidFill>
                  <a:schemeClr val="bg1"/>
                </a:solidFill>
              </a:rPr>
              <a:t>Hola</a:t>
            </a:r>
            <a:r>
              <a:rPr lang="es-419" sz="2400" dirty="0">
                <a:solidFill>
                  <a:srgbClr val="97F3F5"/>
                </a:solidFill>
              </a:rPr>
              <a:t>&lt;/</a:t>
            </a:r>
            <a:r>
              <a:rPr lang="es-419" sz="2400" dirty="0" err="1">
                <a:solidFill>
                  <a:srgbClr val="97F3F5"/>
                </a:solidFill>
              </a:rPr>
              <a:t>div</a:t>
            </a:r>
            <a:r>
              <a:rPr lang="es-419" sz="2400" dirty="0">
                <a:solidFill>
                  <a:srgbClr val="97F3F5"/>
                </a:solidFill>
              </a:rPr>
              <a:t>&gt;</a:t>
            </a:r>
          </a:p>
          <a:p>
            <a:r>
              <a:rPr lang="es-419" sz="2400" dirty="0">
                <a:solidFill>
                  <a:schemeClr val="bg1"/>
                </a:solidFill>
              </a:rPr>
              <a:t>Cuando el navegador ve </a:t>
            </a:r>
            <a:r>
              <a:rPr lang="es-419" sz="2400" dirty="0">
                <a:solidFill>
                  <a:srgbClr val="97F3F5"/>
                </a:solidFill>
              </a:rPr>
              <a:t>&lt;</a:t>
            </a:r>
            <a:r>
              <a:rPr lang="es-419" sz="2400" dirty="0" err="1">
                <a:solidFill>
                  <a:srgbClr val="97F3F5"/>
                </a:solidFill>
              </a:rPr>
              <a:t>div</a:t>
            </a:r>
            <a:r>
              <a:rPr lang="es-419" sz="2400" dirty="0">
                <a:solidFill>
                  <a:srgbClr val="97F3F5"/>
                </a:solidFill>
              </a:rPr>
              <a:t>&gt;, </a:t>
            </a:r>
            <a:r>
              <a:rPr lang="es-419" sz="2400" dirty="0">
                <a:solidFill>
                  <a:schemeClr val="bg1"/>
                </a:solidFill>
              </a:rPr>
              <a:t>piensa que es una etiqueta HTML.</a:t>
            </a:r>
          </a:p>
          <a:p>
            <a:r>
              <a:rPr lang="es-419" sz="2400" dirty="0">
                <a:solidFill>
                  <a:schemeClr val="bg1"/>
                </a:solidFill>
              </a:rPr>
              <a:t>Entonces, si escribes algo como: Si </a:t>
            </a:r>
            <a:r>
              <a:rPr lang="es-419" sz="2400" b="1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&lt; b</a:t>
            </a:r>
            <a:r>
              <a:rPr lang="es-419" sz="2400" dirty="0">
                <a:solidFill>
                  <a:schemeClr val="bg1"/>
                </a:solidFill>
              </a:rPr>
              <a:t>, entonces el navegador se confunde y puede creer que estás intentando abrir una etiqueta llamada &lt;b, o algo que no </a:t>
            </a:r>
            <a:r>
              <a:rPr lang="es-419" sz="2400" dirty="0" err="1">
                <a:solidFill>
                  <a:schemeClr val="bg1"/>
                </a:solidFill>
              </a:rPr>
              <a:t>existe.El</a:t>
            </a:r>
            <a:r>
              <a:rPr lang="es-419" sz="2400" dirty="0">
                <a:solidFill>
                  <a:schemeClr val="bg1"/>
                </a:solidFill>
              </a:rPr>
              <a:t> resultado puede ser texto roto o invisible.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78CEC31-CEFC-504D-1BAC-6E1110776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25015"/>
              </p:ext>
            </p:extLst>
          </p:nvPr>
        </p:nvGraphicFramePr>
        <p:xfrm>
          <a:off x="2157333" y="2904803"/>
          <a:ext cx="9854358" cy="2290493"/>
        </p:xfrm>
        <a:graphic>
          <a:graphicData uri="http://schemas.openxmlformats.org/drawingml/2006/table">
            <a:tbl>
              <a:tblPr/>
              <a:tblGrid>
                <a:gridCol w="3284786">
                  <a:extLst>
                    <a:ext uri="{9D8B030D-6E8A-4147-A177-3AD203B41FA5}">
                      <a16:colId xmlns:a16="http://schemas.microsoft.com/office/drawing/2014/main" val="910789"/>
                    </a:ext>
                  </a:extLst>
                </a:gridCol>
                <a:gridCol w="3284786">
                  <a:extLst>
                    <a:ext uri="{9D8B030D-6E8A-4147-A177-3AD203B41FA5}">
                      <a16:colId xmlns:a16="http://schemas.microsoft.com/office/drawing/2014/main" val="2387093496"/>
                    </a:ext>
                  </a:extLst>
                </a:gridCol>
                <a:gridCol w="3284786">
                  <a:extLst>
                    <a:ext uri="{9D8B030D-6E8A-4147-A177-3AD203B41FA5}">
                      <a16:colId xmlns:a16="http://schemas.microsoft.com/office/drawing/2014/main" val="87528838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20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Carácter que quieres mostrar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b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Código HTML que debes usar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20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Significado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702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&lt;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&amp;lt;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 dirty="0">
                          <a:solidFill>
                            <a:srgbClr val="97F3F5"/>
                          </a:solidFill>
                        </a:rPr>
                        <a:t>“menor que”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40437"/>
                  </a:ext>
                </a:extLst>
              </a:tr>
              <a:tr h="4312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 dirty="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&gt;</a:t>
                      </a:r>
                      <a:endParaRPr lang="es-419" sz="1800" dirty="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&amp;gt;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 dirty="0">
                          <a:solidFill>
                            <a:srgbClr val="97F3F5"/>
                          </a:solidFill>
                        </a:rPr>
                        <a:t>“mayor que”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1932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&amp;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&amp;amp;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</a:rPr>
                        <a:t>“ampersand”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0454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"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&amp;quot;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 dirty="0">
                          <a:solidFill>
                            <a:srgbClr val="97F3F5"/>
                          </a:solidFill>
                        </a:rPr>
                        <a:t>comilla doble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4886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'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>
                          <a:solidFill>
                            <a:srgbClr val="97F3F5"/>
                          </a:solidFill>
                          <a:latin typeface="Courier New" panose="02070309020205020404" pitchFamily="49" charset="0"/>
                        </a:rPr>
                        <a:t>&amp;#39;</a:t>
                      </a:r>
                      <a:endParaRPr lang="es-419" sz="1800">
                        <a:solidFill>
                          <a:srgbClr val="97F3F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800" dirty="0">
                          <a:solidFill>
                            <a:srgbClr val="97F3F5"/>
                          </a:solidFill>
                        </a:rPr>
                        <a:t>comilla simple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81794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8EBB02F-8FC6-B013-0A35-7B8611EBA6AA}"/>
              </a:ext>
            </a:extLst>
          </p:cNvPr>
          <p:cNvSpPr txBox="1"/>
          <p:nvPr/>
        </p:nvSpPr>
        <p:spPr>
          <a:xfrm>
            <a:off x="497901" y="5461645"/>
            <a:ext cx="13634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419" sz="2400" b="1" dirty="0">
                <a:solidFill>
                  <a:schemeClr val="bg1"/>
                </a:solidFill>
              </a:rPr>
              <a:t>Estos códigos </a:t>
            </a:r>
            <a:r>
              <a:rPr lang="es-419" sz="2400" dirty="0">
                <a:solidFill>
                  <a:schemeClr val="bg1"/>
                </a:solidFill>
              </a:rPr>
              <a:t>se utilizan cuando el deseas </a:t>
            </a:r>
            <a:r>
              <a:rPr lang="es-419" sz="2400" b="1" dirty="0">
                <a:solidFill>
                  <a:schemeClr val="bg1"/>
                </a:solidFill>
              </a:rPr>
              <a:t>texto visible dentro de HTML</a:t>
            </a:r>
            <a:r>
              <a:rPr lang="es-419" sz="2400" dirty="0">
                <a:solidFill>
                  <a:schemeClr val="bg1"/>
                </a:solidFill>
              </a:rPr>
              <a:t>, cuando quieres mostrar </a:t>
            </a:r>
            <a:r>
              <a:rPr lang="es-419" sz="2400" b="1" dirty="0">
                <a:solidFill>
                  <a:srgbClr val="97F3F5"/>
                </a:solidFill>
                <a:latin typeface="Courier New" panose="02070309020205020404" pitchFamily="49" charset="0"/>
              </a:rPr>
              <a:t>&lt;</a:t>
            </a:r>
            <a:r>
              <a:rPr lang="es-419" sz="2400" dirty="0">
                <a:solidFill>
                  <a:schemeClr val="bg1"/>
                </a:solidFill>
              </a:rPr>
              <a:t> o </a:t>
            </a:r>
            <a:r>
              <a:rPr lang="es-419" sz="2400" b="1" dirty="0">
                <a:solidFill>
                  <a:srgbClr val="97F3F5"/>
                </a:solidFill>
                <a:latin typeface="Courier New" panose="02070309020205020404" pitchFamily="49" charset="0"/>
              </a:rPr>
              <a:t>&gt;</a:t>
            </a:r>
            <a:r>
              <a:rPr lang="es-419" sz="2400" dirty="0">
                <a:solidFill>
                  <a:schemeClr val="bg1"/>
                </a:solidFill>
              </a:rPr>
              <a:t> como parte de una fórmula, ejemplo o texto. También en  </a:t>
            </a:r>
            <a:r>
              <a:rPr lang="es-419" sz="2400" b="1" dirty="0">
                <a:solidFill>
                  <a:schemeClr val="bg1"/>
                </a:solidFill>
              </a:rPr>
              <a:t>atributos</a:t>
            </a:r>
            <a:r>
              <a:rPr lang="es-419" sz="2400" dirty="0">
                <a:solidFill>
                  <a:schemeClr val="bg1"/>
                </a:solidFill>
              </a:rPr>
              <a:t>, si el valor contiene símbolos especiales. Y en el </a:t>
            </a:r>
            <a:r>
              <a:rPr lang="es-419" sz="2400" b="1" dirty="0">
                <a:solidFill>
                  <a:schemeClr val="bg1"/>
                </a:solidFill>
              </a:rPr>
              <a:t>código fuente </a:t>
            </a:r>
            <a:r>
              <a:rPr lang="es-419" sz="2400" dirty="0">
                <a:solidFill>
                  <a:schemeClr val="bg1"/>
                </a:solidFill>
              </a:rPr>
              <a:t>que muestras dentro de un </a:t>
            </a:r>
            <a:r>
              <a:rPr lang="es-419" sz="2400" b="1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&lt;pre&gt;</a:t>
            </a:r>
            <a:r>
              <a:rPr lang="es-419" sz="2400" b="1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419" sz="2400" dirty="0">
                <a:solidFill>
                  <a:schemeClr val="bg1"/>
                </a:solidFill>
              </a:rPr>
              <a:t>o </a:t>
            </a:r>
            <a:r>
              <a:rPr lang="es-419" sz="2400" b="1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&lt;</a:t>
            </a:r>
            <a:r>
              <a:rPr lang="es-419" sz="2400" b="1" dirty="0" err="1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code</a:t>
            </a:r>
            <a:r>
              <a:rPr lang="es-419" sz="2400" b="1" dirty="0">
                <a:solidFill>
                  <a:srgbClr val="97F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&gt;</a:t>
            </a:r>
            <a:r>
              <a:rPr lang="es-419" sz="2400" b="1" dirty="0">
                <a:solidFill>
                  <a:schemeClr val="bg1"/>
                </a:solidFill>
              </a:rPr>
              <a:t>,</a:t>
            </a:r>
            <a:r>
              <a:rPr lang="es-419" sz="2400" dirty="0">
                <a:solidFill>
                  <a:schemeClr val="bg1"/>
                </a:solidFill>
              </a:rPr>
              <a:t> para que el código no se “rompa”.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F970D6-5332-B3A8-3C96-ADA10BD1B4CA}"/>
              </a:ext>
            </a:extLst>
          </p:cNvPr>
          <p:cNvSpPr txBox="1"/>
          <p:nvPr/>
        </p:nvSpPr>
        <p:spPr>
          <a:xfrm>
            <a:off x="994201" y="7272787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rgbClr val="FFA07A"/>
                </a:solidFill>
                <a:effectLst/>
              </a:rPr>
              <a:t>&lt;p&gt;</a:t>
            </a:r>
            <a:r>
              <a:rPr lang="es-419" sz="2400" dirty="0">
                <a:solidFill>
                  <a:schemeClr val="bg1"/>
                </a:solidFill>
              </a:rPr>
              <a:t>Ejemplo correcto: a </a:t>
            </a:r>
            <a:r>
              <a:rPr lang="es-419" sz="2400" dirty="0">
                <a:solidFill>
                  <a:srgbClr val="ABE338"/>
                </a:solidFill>
                <a:effectLst/>
              </a:rPr>
              <a:t>&amp;</a:t>
            </a:r>
            <a:r>
              <a:rPr lang="es-419" sz="2400" dirty="0" err="1">
                <a:solidFill>
                  <a:srgbClr val="ABE338"/>
                </a:solidFill>
                <a:effectLst/>
              </a:rPr>
              <a:t>lt</a:t>
            </a:r>
            <a:r>
              <a:rPr lang="es-419" sz="2400" dirty="0">
                <a:solidFill>
                  <a:srgbClr val="ABE338"/>
                </a:solidFill>
                <a:effectLst/>
              </a:rPr>
              <a:t>;</a:t>
            </a:r>
            <a:r>
              <a:rPr lang="es-419" sz="2400" dirty="0"/>
              <a:t> </a:t>
            </a:r>
            <a:r>
              <a:rPr lang="es-419" sz="2400" dirty="0">
                <a:solidFill>
                  <a:srgbClr val="97F3F5"/>
                </a:solidFill>
              </a:rPr>
              <a:t>b</a:t>
            </a:r>
            <a:r>
              <a:rPr lang="es-419" sz="2400" dirty="0"/>
              <a:t> </a:t>
            </a:r>
            <a:r>
              <a:rPr lang="es-419" sz="2400" dirty="0">
                <a:solidFill>
                  <a:srgbClr val="ABE338"/>
                </a:solidFill>
                <a:effectLst/>
              </a:rPr>
              <a:t>&amp;</a:t>
            </a:r>
            <a:r>
              <a:rPr lang="es-419" sz="2400" dirty="0" err="1">
                <a:solidFill>
                  <a:srgbClr val="ABE338"/>
                </a:solidFill>
                <a:effectLst/>
              </a:rPr>
              <a:t>amp</a:t>
            </a:r>
            <a:r>
              <a:rPr lang="es-419" sz="2400" dirty="0">
                <a:solidFill>
                  <a:srgbClr val="ABE338"/>
                </a:solidFill>
                <a:effectLst/>
              </a:rPr>
              <a:t>;&amp;</a:t>
            </a:r>
            <a:r>
              <a:rPr lang="es-419" sz="2400" dirty="0" err="1">
                <a:solidFill>
                  <a:srgbClr val="ABE338"/>
                </a:solidFill>
                <a:effectLst/>
              </a:rPr>
              <a:t>amp</a:t>
            </a:r>
            <a:r>
              <a:rPr lang="es-419" sz="2400" dirty="0">
                <a:solidFill>
                  <a:srgbClr val="ABE338"/>
                </a:solidFill>
                <a:effectLst/>
              </a:rPr>
              <a:t>;</a:t>
            </a:r>
            <a:r>
              <a:rPr lang="es-419" sz="2400" dirty="0"/>
              <a:t> </a:t>
            </a:r>
            <a:r>
              <a:rPr lang="es-419" sz="2400" dirty="0">
                <a:solidFill>
                  <a:srgbClr val="97F3F5"/>
                </a:solidFill>
              </a:rPr>
              <a:t>b</a:t>
            </a:r>
            <a:r>
              <a:rPr lang="es-419" sz="2400" dirty="0"/>
              <a:t> </a:t>
            </a:r>
            <a:r>
              <a:rPr lang="es-419" sz="2400" dirty="0">
                <a:solidFill>
                  <a:srgbClr val="ABE338"/>
                </a:solidFill>
                <a:effectLst/>
              </a:rPr>
              <a:t>&amp;</a:t>
            </a:r>
            <a:r>
              <a:rPr lang="es-419" sz="2400" dirty="0" err="1">
                <a:solidFill>
                  <a:srgbClr val="ABE338"/>
                </a:solidFill>
                <a:effectLst/>
              </a:rPr>
              <a:t>lt</a:t>
            </a:r>
            <a:r>
              <a:rPr lang="es-419" sz="2400" dirty="0">
                <a:solidFill>
                  <a:srgbClr val="ABE338"/>
                </a:solidFill>
                <a:effectLst/>
              </a:rPr>
              <a:t>;</a:t>
            </a:r>
            <a:r>
              <a:rPr lang="es-419" sz="2400" dirty="0">
                <a:solidFill>
                  <a:srgbClr val="FFA07A"/>
                </a:solidFill>
                <a:effectLst/>
              </a:rPr>
              <a:t>&lt;/p&gt;</a:t>
            </a:r>
            <a:endParaRPr lang="es-419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14248A-6FF5-D4D0-BBDC-C79189C93A27}"/>
              </a:ext>
            </a:extLst>
          </p:cNvPr>
          <p:cNvSpPr txBox="1"/>
          <p:nvPr/>
        </p:nvSpPr>
        <p:spPr>
          <a:xfrm>
            <a:off x="8826761" y="7272787"/>
            <a:ext cx="4889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solidFill>
                  <a:schemeClr val="bg1"/>
                </a:solidFill>
              </a:rPr>
              <a:t>Ejemplo correcto:  a &lt; b    b &lt; 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696E96-1D44-8961-3118-B63E224CBB51}"/>
              </a:ext>
            </a:extLst>
          </p:cNvPr>
          <p:cNvSpPr txBox="1"/>
          <p:nvPr/>
        </p:nvSpPr>
        <p:spPr>
          <a:xfrm>
            <a:off x="3573900" y="6852388"/>
            <a:ext cx="121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</a:t>
            </a:r>
            <a:endParaRPr lang="es-419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6D2191-76D5-F671-4957-C231EB2A8E1C}"/>
              </a:ext>
            </a:extLst>
          </p:cNvPr>
          <p:cNvSpPr txBox="1"/>
          <p:nvPr/>
        </p:nvSpPr>
        <p:spPr>
          <a:xfrm>
            <a:off x="9843797" y="6852388"/>
            <a:ext cx="1801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NAVEGADOR</a:t>
            </a:r>
            <a:endParaRPr lang="es-419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B49E59-08D7-444A-222B-CD4B40C07C22}"/>
              </a:ext>
            </a:extLst>
          </p:cNvPr>
          <p:cNvSpPr txBox="1"/>
          <p:nvPr/>
        </p:nvSpPr>
        <p:spPr>
          <a:xfrm>
            <a:off x="341182" y="228799"/>
            <a:ext cx="9939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rgbClr val="FFC000"/>
                </a:solidFill>
              </a:rPr>
              <a:t>Cómo HTML interpreta los caracteres especiales</a:t>
            </a:r>
          </a:p>
        </p:txBody>
      </p:sp>
    </p:spTree>
    <p:extLst>
      <p:ext uri="{BB962C8B-B14F-4D97-AF65-F5344CB8AC3E}">
        <p14:creationId xmlns:p14="http://schemas.microsoft.com/office/powerpoint/2010/main" val="47320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3F6BE6-A032-437D-8C88-3AA706BDBB72}"/>
              </a:ext>
            </a:extLst>
          </p:cNvPr>
          <p:cNvSpPr txBox="1"/>
          <p:nvPr/>
        </p:nvSpPr>
        <p:spPr>
          <a:xfrm>
            <a:off x="1188090" y="720968"/>
            <a:ext cx="13436081" cy="715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page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invertcolor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margin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0;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padding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0;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background-size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contain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background-image:url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images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/general/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portada.svg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Portada - imagen --&gt;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invertcolor</a:t>
            </a:r>
            <a:r>
              <a:rPr lang="es-419" sz="1600" b="0" dirty="0" err="1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position: absolute;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582px;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582px;  </a:t>
            </a:r>
            <a:b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</a:b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58px; top: 0px; 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background-image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('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images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/fondo1.png’); </a:t>
            </a:r>
            <a:b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</a:b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background-size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582px 582px;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Portada - Título del libro --&gt;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cover_title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font-size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60px;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margin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-top: -15px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 Mi primer libro</a:t>
            </a: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cover_title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font-size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30px;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margin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-top: 50px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 interactivo</a:t>
            </a: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Portada - Nombre del autor del libro --&gt;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 position: absolute; bottom: 60px;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582px; </a:t>
            </a:r>
            <a:b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</a:b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font-size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26px; color: #0089cd;text-align: center;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José M. Fernández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br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s-419" sz="16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Juan Guillermo Rivera Berrío</a:t>
            </a: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Portada - Logo de la editorial o institución --&gt;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p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position: absolute; bottom: -10px;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582px; 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text-align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center;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a </a:t>
            </a:r>
            <a:r>
              <a:rPr lang="es-419" sz="1600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https://proyectodescartes.org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images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/general/gifanimadoRedProyecto.gif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16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120px</a:t>
            </a:r>
            <a:r>
              <a:rPr lang="es-419" sz="16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/&gt;&lt;/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sz="16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ts val="2250"/>
              </a:lnSpc>
              <a:buNone/>
            </a:pP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sz="16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16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16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06CC7F6-0E19-C3A5-52FC-D3B8F00443BD}"/>
              </a:ext>
            </a:extLst>
          </p:cNvPr>
          <p:cNvGrpSpPr/>
          <p:nvPr/>
        </p:nvGrpSpPr>
        <p:grpSpPr>
          <a:xfrm>
            <a:off x="159777" y="989288"/>
            <a:ext cx="604935" cy="6671143"/>
            <a:chOff x="307909" y="541176"/>
            <a:chExt cx="604935" cy="6414796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1AFD7AC9-2A84-66BA-41DF-73FD7E1361D1}"/>
                </a:ext>
              </a:extLst>
            </p:cNvPr>
            <p:cNvCxnSpPr/>
            <p:nvPr/>
          </p:nvCxnSpPr>
          <p:spPr>
            <a:xfrm>
              <a:off x="317241" y="541176"/>
              <a:ext cx="0" cy="64101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BE187262-09B4-6B19-C79C-EC19EB37F9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8044" y="241041"/>
              <a:ext cx="0" cy="600269"/>
            </a:xfrm>
            <a:prstGeom prst="line">
              <a:avLst/>
            </a:prstGeom>
            <a:ln w="3810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0B56531-A0AB-6FE3-D891-62E30C2CDC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2710" y="6655837"/>
              <a:ext cx="0" cy="600269"/>
            </a:xfrm>
            <a:prstGeom prst="line">
              <a:avLst/>
            </a:prstGeom>
            <a:ln w="3810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C8CF23A-8D16-CE04-6E69-484E436752C1}"/>
              </a:ext>
            </a:extLst>
          </p:cNvPr>
          <p:cNvGrpSpPr/>
          <p:nvPr/>
        </p:nvGrpSpPr>
        <p:grpSpPr>
          <a:xfrm>
            <a:off x="629802" y="1801274"/>
            <a:ext cx="604935" cy="606489"/>
            <a:chOff x="307909" y="541176"/>
            <a:chExt cx="604935" cy="6414796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6BDBEA9-9AA8-3E0F-DCCF-12F0E37EA963}"/>
                </a:ext>
              </a:extLst>
            </p:cNvPr>
            <p:cNvCxnSpPr/>
            <p:nvPr/>
          </p:nvCxnSpPr>
          <p:spPr>
            <a:xfrm>
              <a:off x="317241" y="541176"/>
              <a:ext cx="0" cy="64101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DC32DFF-A17B-EEBD-71AC-8BC9346EE0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8044" y="241041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989D7995-2E8B-A03A-FE49-DCC3675BC8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2710" y="6655837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B4C1A97-D6A6-EC82-1E5A-7EB21F970335}"/>
              </a:ext>
            </a:extLst>
          </p:cNvPr>
          <p:cNvGrpSpPr/>
          <p:nvPr/>
        </p:nvGrpSpPr>
        <p:grpSpPr>
          <a:xfrm>
            <a:off x="629802" y="2996495"/>
            <a:ext cx="604935" cy="606489"/>
            <a:chOff x="307909" y="541176"/>
            <a:chExt cx="604935" cy="6414796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2938E54-ACD8-A27A-E156-3FA354499BC0}"/>
                </a:ext>
              </a:extLst>
            </p:cNvPr>
            <p:cNvCxnSpPr/>
            <p:nvPr/>
          </p:nvCxnSpPr>
          <p:spPr>
            <a:xfrm>
              <a:off x="317241" y="541176"/>
              <a:ext cx="0" cy="64101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20EF01D6-404F-C376-DC85-137F4051E9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8044" y="241041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ED534FD-ED85-C90F-CC11-F58A7750E5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2710" y="6655837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5BAA19C-F2AD-8CDD-E5A5-42D969330F51}"/>
              </a:ext>
            </a:extLst>
          </p:cNvPr>
          <p:cNvGrpSpPr/>
          <p:nvPr/>
        </p:nvGrpSpPr>
        <p:grpSpPr>
          <a:xfrm>
            <a:off x="629802" y="3880635"/>
            <a:ext cx="604935" cy="606489"/>
            <a:chOff x="307909" y="541176"/>
            <a:chExt cx="604935" cy="6414796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B9B0014-3814-52F8-D2E2-AEC4CF2DA4D8}"/>
                </a:ext>
              </a:extLst>
            </p:cNvPr>
            <p:cNvCxnSpPr/>
            <p:nvPr/>
          </p:nvCxnSpPr>
          <p:spPr>
            <a:xfrm>
              <a:off x="317241" y="541176"/>
              <a:ext cx="0" cy="64101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69C4951-2AD5-27BF-7C35-5D0D76F0F97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8044" y="241041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312E6B3-7936-7238-5898-C627A86F29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2710" y="6655837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E11742D-D899-D9FE-B3D1-4B8F86092941}"/>
              </a:ext>
            </a:extLst>
          </p:cNvPr>
          <p:cNvGrpSpPr/>
          <p:nvPr/>
        </p:nvGrpSpPr>
        <p:grpSpPr>
          <a:xfrm>
            <a:off x="629802" y="5051708"/>
            <a:ext cx="604935" cy="813746"/>
            <a:chOff x="307909" y="541176"/>
            <a:chExt cx="604935" cy="6414796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683DAFC6-196E-460E-645F-7F63B9FFF5A0}"/>
                </a:ext>
              </a:extLst>
            </p:cNvPr>
            <p:cNvCxnSpPr/>
            <p:nvPr/>
          </p:nvCxnSpPr>
          <p:spPr>
            <a:xfrm>
              <a:off x="317241" y="541176"/>
              <a:ext cx="0" cy="64101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E0624B2C-4262-BA15-E93D-7BE2D7CF4B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8044" y="241041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EDF8A6ED-DD6D-DA99-5A6D-2A975FE9322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2710" y="6655837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lipse 25">
            <a:extLst>
              <a:ext uri="{FF2B5EF4-FFF2-40B4-BE49-F238E27FC236}">
                <a16:creationId xmlns:a16="http://schemas.microsoft.com/office/drawing/2014/main" id="{2F89852E-27A2-5A8A-B679-3032BDD3A316}"/>
              </a:ext>
            </a:extLst>
          </p:cNvPr>
          <p:cNvSpPr/>
          <p:nvPr/>
        </p:nvSpPr>
        <p:spPr>
          <a:xfrm>
            <a:off x="1233184" y="6608994"/>
            <a:ext cx="357682" cy="32079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C2966A6-4716-AEC1-473B-3E40615F1F0F}"/>
              </a:ext>
            </a:extLst>
          </p:cNvPr>
          <p:cNvSpPr/>
          <p:nvPr/>
        </p:nvSpPr>
        <p:spPr>
          <a:xfrm>
            <a:off x="9241960" y="7171942"/>
            <a:ext cx="357682" cy="32079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39CC79A-6907-512D-C916-1BA173847596}"/>
              </a:ext>
            </a:extLst>
          </p:cNvPr>
          <p:cNvSpPr/>
          <p:nvPr/>
        </p:nvSpPr>
        <p:spPr>
          <a:xfrm>
            <a:off x="1234738" y="6980635"/>
            <a:ext cx="357682" cy="217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46C4426-D1B7-A39B-9DE2-DB777A9A7F42}"/>
              </a:ext>
            </a:extLst>
          </p:cNvPr>
          <p:cNvSpPr/>
          <p:nvPr/>
        </p:nvSpPr>
        <p:spPr>
          <a:xfrm>
            <a:off x="8714009" y="7223792"/>
            <a:ext cx="447868" cy="268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1" name="Gráfico 30" descr="Casilla marcada con relleno sólido">
            <a:extLst>
              <a:ext uri="{FF2B5EF4-FFF2-40B4-BE49-F238E27FC236}">
                <a16:creationId xmlns:a16="http://schemas.microsoft.com/office/drawing/2014/main" id="{626FAF04-5148-6689-BBB7-AEEDD463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729" y="7129663"/>
            <a:ext cx="457200" cy="457200"/>
          </a:xfrm>
          <a:prstGeom prst="rect">
            <a:avLst/>
          </a:prstGeom>
        </p:spPr>
      </p:pic>
      <p:pic>
        <p:nvPicPr>
          <p:cNvPr id="32" name="Gráfico 31" descr="Casilla marcada con relleno sólido">
            <a:extLst>
              <a:ext uri="{FF2B5EF4-FFF2-40B4-BE49-F238E27FC236}">
                <a16:creationId xmlns:a16="http://schemas.microsoft.com/office/drawing/2014/main" id="{67A96199-93D0-932C-C43B-7E7DEDE9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3720" y="6875138"/>
            <a:ext cx="457200" cy="4572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CC8239F-269F-D38C-DDE9-71B72B43F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632" y="1268964"/>
            <a:ext cx="4075345" cy="5231104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A9D2A60-4368-F970-34E6-7C87E7778D04}"/>
              </a:ext>
            </a:extLst>
          </p:cNvPr>
          <p:cNvCxnSpPr>
            <a:cxnSpLocks/>
          </p:cNvCxnSpPr>
          <p:nvPr/>
        </p:nvCxnSpPr>
        <p:spPr>
          <a:xfrm>
            <a:off x="3405673" y="3602543"/>
            <a:ext cx="6997959" cy="14491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3B080AB-2AAE-9A7F-50DC-280FD3DD17C6}"/>
              </a:ext>
            </a:extLst>
          </p:cNvPr>
          <p:cNvCxnSpPr>
            <a:cxnSpLocks/>
          </p:cNvCxnSpPr>
          <p:nvPr/>
        </p:nvCxnSpPr>
        <p:spPr>
          <a:xfrm>
            <a:off x="2929812" y="4486683"/>
            <a:ext cx="7473820" cy="908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276723BE-318B-F6EC-9D7A-24D14206D103}"/>
              </a:ext>
            </a:extLst>
          </p:cNvPr>
          <p:cNvCxnSpPr>
            <a:cxnSpLocks/>
          </p:cNvCxnSpPr>
          <p:nvPr/>
        </p:nvCxnSpPr>
        <p:spPr>
          <a:xfrm>
            <a:off x="7315200" y="5934269"/>
            <a:ext cx="308843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E33222C5-AB63-AB1E-F85A-5328909AB464}"/>
              </a:ext>
            </a:extLst>
          </p:cNvPr>
          <p:cNvCxnSpPr>
            <a:cxnSpLocks/>
          </p:cNvCxnSpPr>
          <p:nvPr/>
        </p:nvCxnSpPr>
        <p:spPr>
          <a:xfrm flipV="1">
            <a:off x="7492481" y="6552577"/>
            <a:ext cx="4460033" cy="5366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EBC45664-59FB-7D3E-2129-1C7054697937}"/>
              </a:ext>
            </a:extLst>
          </p:cNvPr>
          <p:cNvCxnSpPr>
            <a:cxnSpLocks/>
          </p:cNvCxnSpPr>
          <p:nvPr/>
        </p:nvCxnSpPr>
        <p:spPr>
          <a:xfrm>
            <a:off x="4817692" y="2368278"/>
            <a:ext cx="7237459" cy="10738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o 45">
            <a:extLst>
              <a:ext uri="{FF2B5EF4-FFF2-40B4-BE49-F238E27FC236}">
                <a16:creationId xmlns:a16="http://schemas.microsoft.com/office/drawing/2014/main" id="{18685C38-0C8F-8C9E-D9F2-B8A16E62BA6A}"/>
              </a:ext>
            </a:extLst>
          </p:cNvPr>
          <p:cNvGrpSpPr/>
          <p:nvPr/>
        </p:nvGrpSpPr>
        <p:grpSpPr>
          <a:xfrm>
            <a:off x="313329" y="1548882"/>
            <a:ext cx="604935" cy="4951181"/>
            <a:chOff x="307909" y="541176"/>
            <a:chExt cx="604935" cy="6414796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EFF77-A422-0BA9-7E43-023CCE57B024}"/>
                </a:ext>
              </a:extLst>
            </p:cNvPr>
            <p:cNvCxnSpPr/>
            <p:nvPr/>
          </p:nvCxnSpPr>
          <p:spPr>
            <a:xfrm>
              <a:off x="317241" y="541176"/>
              <a:ext cx="0" cy="64101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B06E0422-ED90-334B-40D6-E0C15409BD7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8044" y="241041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D8D14600-B3E8-A403-DC00-F35E44D6C5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2710" y="6655837"/>
              <a:ext cx="0" cy="600269"/>
            </a:xfrm>
            <a:prstGeom prst="line">
              <a:avLst/>
            </a:prstGeom>
            <a:ln w="381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1F4F34A-8F03-D80B-C829-F560805BB45F}"/>
              </a:ext>
            </a:extLst>
          </p:cNvPr>
          <p:cNvSpPr txBox="1"/>
          <p:nvPr/>
        </p:nvSpPr>
        <p:spPr>
          <a:xfrm rot="16200000">
            <a:off x="-1381341" y="3646376"/>
            <a:ext cx="3620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Códigos que configuran la portada </a:t>
            </a:r>
            <a:endParaRPr lang="es-419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9704030-74A6-EB67-734D-0A47B3CF54FF}"/>
              </a:ext>
            </a:extLst>
          </p:cNvPr>
          <p:cNvSpPr txBox="1"/>
          <p:nvPr/>
        </p:nvSpPr>
        <p:spPr>
          <a:xfrm>
            <a:off x="169109" y="120709"/>
            <a:ext cx="3735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rgbClr val="FFC000"/>
                </a:solidFill>
              </a:rPr>
              <a:t>PORTADA: Elementos</a:t>
            </a:r>
            <a:endParaRPr lang="es-419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0B7D-9817-84D9-C2D0-83B5B5CA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38745F6-E189-3A39-FC19-EBB02074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457" y="3921596"/>
            <a:ext cx="3161644" cy="40840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AD403E-F0DB-2D85-3742-453BF1AC0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083" y="139960"/>
            <a:ext cx="3134018" cy="3593845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C5A1CF26-1748-A92D-E629-2F07E631E1E8}"/>
              </a:ext>
            </a:extLst>
          </p:cNvPr>
          <p:cNvGrpSpPr/>
          <p:nvPr/>
        </p:nvGrpSpPr>
        <p:grpSpPr>
          <a:xfrm>
            <a:off x="346299" y="1936882"/>
            <a:ext cx="9086784" cy="5387116"/>
            <a:chOff x="766343" y="1529582"/>
            <a:chExt cx="9086784" cy="5387116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84A684B-33B2-FD37-B4A4-528A78759FA2}"/>
                </a:ext>
              </a:extLst>
            </p:cNvPr>
            <p:cNvSpPr txBox="1"/>
            <p:nvPr/>
          </p:nvSpPr>
          <p:spPr>
            <a:xfrm>
              <a:off x="1311920" y="1529582"/>
              <a:ext cx="8541207" cy="53871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page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invertcolor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“ 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num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""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style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margin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0; 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padding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0; 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background-size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contain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; 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background-image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url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images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/general/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portada_capitulos.svg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);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    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invertcolor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“ 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    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style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width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582px;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height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582px; 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      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background-image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url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('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images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/portada2.png’); 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      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background-size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582px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582px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       position: absolute; left:58px;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dirty="0">
                  <a:solidFill>
                    <a:srgbClr val="E1EFFF"/>
                  </a:solidFill>
                  <a:latin typeface="Consolas" panose="020B0609020204030204" pitchFamily="49" charset="0"/>
                </a:rPr>
                <a:t>   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   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chap_text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style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top: 600px; 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left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: 185px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b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</a:b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      </a:t>
              </a: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Sesión 2</a:t>
              </a:r>
              <a:b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</a:b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   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   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h1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chap_name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id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capitulo_2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style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top: 670px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b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</a:b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       </a:t>
              </a: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Portada y preliminares</a:t>
              </a:r>
              <a:b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</a:b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   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h1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920BFF9-98C1-3CD0-45AA-78807C744F7B}"/>
                </a:ext>
              </a:extLst>
            </p:cNvPr>
            <p:cNvGrpSpPr/>
            <p:nvPr/>
          </p:nvGrpSpPr>
          <p:grpSpPr>
            <a:xfrm>
              <a:off x="1163598" y="3155332"/>
              <a:ext cx="604935" cy="1500644"/>
              <a:chOff x="307909" y="541176"/>
              <a:chExt cx="604935" cy="6414796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33A106E5-0F46-3A7D-3DE1-B19F1D900716}"/>
                  </a:ext>
                </a:extLst>
              </p:cNvPr>
              <p:cNvCxnSpPr/>
              <p:nvPr/>
            </p:nvCxnSpPr>
            <p:spPr>
              <a:xfrm>
                <a:off x="317241" y="541176"/>
                <a:ext cx="0" cy="641013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F1F8CFA6-A7E9-E699-AA7F-B30B981DD00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8044" y="241041"/>
                <a:ext cx="0" cy="600269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0F6F83E8-FD98-048F-9FCD-2AB6DA3519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2710" y="6655837"/>
                <a:ext cx="0" cy="600269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E27EAD4-66B9-694C-19F4-DC8549C8E072}"/>
                </a:ext>
              </a:extLst>
            </p:cNvPr>
            <p:cNvGrpSpPr/>
            <p:nvPr/>
          </p:nvGrpSpPr>
          <p:grpSpPr>
            <a:xfrm>
              <a:off x="766343" y="1707746"/>
              <a:ext cx="604935" cy="4992272"/>
              <a:chOff x="307909" y="541176"/>
              <a:chExt cx="604935" cy="6414796"/>
            </a:xfrm>
          </p:grpSpPr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96F1605D-D029-C5F0-1DE9-96F38F1D3218}"/>
                  </a:ext>
                </a:extLst>
              </p:cNvPr>
              <p:cNvCxnSpPr/>
              <p:nvPr/>
            </p:nvCxnSpPr>
            <p:spPr>
              <a:xfrm>
                <a:off x="317241" y="541176"/>
                <a:ext cx="0" cy="64101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1E8A3054-A9DF-8403-EB9A-A13E9B3170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8044" y="241041"/>
                <a:ext cx="0" cy="600269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66F0A8FF-7B21-6181-86C0-11006A18950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2710" y="6655837"/>
                <a:ext cx="0" cy="600269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3874C9D4-53FE-790B-205B-42BF882F537B}"/>
                </a:ext>
              </a:extLst>
            </p:cNvPr>
            <p:cNvGrpSpPr/>
            <p:nvPr/>
          </p:nvGrpSpPr>
          <p:grpSpPr>
            <a:xfrm>
              <a:off x="1135972" y="4875511"/>
              <a:ext cx="604935" cy="606489"/>
              <a:chOff x="307909" y="541176"/>
              <a:chExt cx="604935" cy="6414796"/>
            </a:xfrm>
          </p:grpSpPr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id="{EA593F6E-F3D4-8398-CE9D-C8CFA67CE9AB}"/>
                  </a:ext>
                </a:extLst>
              </p:cNvPr>
              <p:cNvCxnSpPr/>
              <p:nvPr/>
            </p:nvCxnSpPr>
            <p:spPr>
              <a:xfrm>
                <a:off x="317241" y="541176"/>
                <a:ext cx="0" cy="641013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D6CBF2BA-4D78-E4C8-C3A8-186FA1FF4B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8044" y="241041"/>
                <a:ext cx="0" cy="600269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39393B01-BFA2-BF0D-311B-B7E0FD3D90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2710" y="6655837"/>
                <a:ext cx="0" cy="600269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DE5BF030-2D2E-AE2D-2C42-577D082DE8F7}"/>
                </a:ext>
              </a:extLst>
            </p:cNvPr>
            <p:cNvGrpSpPr/>
            <p:nvPr/>
          </p:nvGrpSpPr>
          <p:grpSpPr>
            <a:xfrm>
              <a:off x="1083481" y="5784802"/>
              <a:ext cx="604935" cy="606489"/>
              <a:chOff x="307909" y="541176"/>
              <a:chExt cx="604935" cy="6414796"/>
            </a:xfrm>
          </p:grpSpPr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69695612-2CA8-BD1F-F83E-F58F8BC36B8A}"/>
                  </a:ext>
                </a:extLst>
              </p:cNvPr>
              <p:cNvCxnSpPr/>
              <p:nvPr/>
            </p:nvCxnSpPr>
            <p:spPr>
              <a:xfrm>
                <a:off x="317241" y="541176"/>
                <a:ext cx="0" cy="641013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0403F816-6B5C-4D79-F073-B188A3C4C9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8044" y="241041"/>
                <a:ext cx="0" cy="600269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53C366C9-9824-99F7-D09A-DCDEC3067E1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2710" y="6655837"/>
                <a:ext cx="0" cy="600269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463A9806-1BF9-897A-F74D-D9954EE6D2C7}"/>
              </a:ext>
            </a:extLst>
          </p:cNvPr>
          <p:cNvCxnSpPr/>
          <p:nvPr/>
        </p:nvCxnSpPr>
        <p:spPr>
          <a:xfrm>
            <a:off x="4739951" y="6568751"/>
            <a:ext cx="6279502" cy="105435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5E9C7E2C-E871-837E-5628-D32C8526A268}"/>
              </a:ext>
            </a:extLst>
          </p:cNvPr>
          <p:cNvCxnSpPr>
            <a:cxnSpLocks/>
          </p:cNvCxnSpPr>
          <p:nvPr/>
        </p:nvCxnSpPr>
        <p:spPr>
          <a:xfrm>
            <a:off x="3010238" y="5584066"/>
            <a:ext cx="8009215" cy="13542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2F60DF1B-2BD0-BB1B-679D-C2DA29D6482B}"/>
              </a:ext>
            </a:extLst>
          </p:cNvPr>
          <p:cNvCxnSpPr>
            <a:cxnSpLocks/>
          </p:cNvCxnSpPr>
          <p:nvPr/>
        </p:nvCxnSpPr>
        <p:spPr>
          <a:xfrm>
            <a:off x="7929429" y="4273204"/>
            <a:ext cx="3193028" cy="11826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brir llave 44">
            <a:extLst>
              <a:ext uri="{FF2B5EF4-FFF2-40B4-BE49-F238E27FC236}">
                <a16:creationId xmlns:a16="http://schemas.microsoft.com/office/drawing/2014/main" id="{7DC49F2E-45D2-3928-2E7E-B2EDB1DFCA85}"/>
              </a:ext>
            </a:extLst>
          </p:cNvPr>
          <p:cNvSpPr/>
          <p:nvPr/>
        </p:nvSpPr>
        <p:spPr>
          <a:xfrm>
            <a:off x="1455576" y="3853543"/>
            <a:ext cx="149289" cy="92515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6" name="Abrir llave 45">
            <a:extLst>
              <a:ext uri="{FF2B5EF4-FFF2-40B4-BE49-F238E27FC236}">
                <a16:creationId xmlns:a16="http://schemas.microsoft.com/office/drawing/2014/main" id="{0056ED70-C5E3-7526-4DBD-8793C63017C0}"/>
              </a:ext>
            </a:extLst>
          </p:cNvPr>
          <p:cNvSpPr/>
          <p:nvPr/>
        </p:nvSpPr>
        <p:spPr>
          <a:xfrm flipH="1">
            <a:off x="7581996" y="3810629"/>
            <a:ext cx="149289" cy="92515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7" name="Abrir llave 46">
            <a:extLst>
              <a:ext uri="{FF2B5EF4-FFF2-40B4-BE49-F238E27FC236}">
                <a16:creationId xmlns:a16="http://schemas.microsoft.com/office/drawing/2014/main" id="{136E14C1-00A2-E373-B62B-A225425C9BE9}"/>
              </a:ext>
            </a:extLst>
          </p:cNvPr>
          <p:cNvSpPr/>
          <p:nvPr/>
        </p:nvSpPr>
        <p:spPr>
          <a:xfrm>
            <a:off x="1027309" y="2424348"/>
            <a:ext cx="149289" cy="925150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6360BF81-26DF-FFAA-E96F-97307F2B5C85}"/>
              </a:ext>
            </a:extLst>
          </p:cNvPr>
          <p:cNvSpPr/>
          <p:nvPr/>
        </p:nvSpPr>
        <p:spPr>
          <a:xfrm flipH="1">
            <a:off x="9038513" y="2461336"/>
            <a:ext cx="149289" cy="925150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080E363-09CC-4751-C28D-38B81F14B98B}"/>
              </a:ext>
            </a:extLst>
          </p:cNvPr>
          <p:cNvCxnSpPr>
            <a:cxnSpLocks/>
          </p:cNvCxnSpPr>
          <p:nvPr/>
        </p:nvCxnSpPr>
        <p:spPr>
          <a:xfrm>
            <a:off x="9277353" y="2950348"/>
            <a:ext cx="2373724" cy="42453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2FF4A418-DD14-FFC4-C311-70AAE29FCBCA}"/>
              </a:ext>
            </a:extLst>
          </p:cNvPr>
          <p:cNvCxnSpPr>
            <a:cxnSpLocks/>
          </p:cNvCxnSpPr>
          <p:nvPr/>
        </p:nvCxnSpPr>
        <p:spPr>
          <a:xfrm flipV="1">
            <a:off x="7929429" y="2884474"/>
            <a:ext cx="3220654" cy="132737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1E60C0D-6D0C-A857-DCC4-9C8F0F8E5C8C}"/>
              </a:ext>
            </a:extLst>
          </p:cNvPr>
          <p:cNvSpPr txBox="1"/>
          <p:nvPr/>
        </p:nvSpPr>
        <p:spPr>
          <a:xfrm>
            <a:off x="169109" y="120709"/>
            <a:ext cx="4647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rgbClr val="FFC000"/>
                </a:solidFill>
              </a:rPr>
              <a:t>PORTADA. Imagen y títulos</a:t>
            </a:r>
            <a:endParaRPr lang="es-419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1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240095-0A19-112A-7885-7E32EA3B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32"/>
          <a:stretch>
            <a:fillRect/>
          </a:stretch>
        </p:blipFill>
        <p:spPr>
          <a:xfrm>
            <a:off x="2466097" y="2498627"/>
            <a:ext cx="3124231" cy="4053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3059B83-DCD0-0C18-E3F7-0A3AA61F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13"/>
          <a:stretch>
            <a:fillRect/>
          </a:stretch>
        </p:blipFill>
        <p:spPr>
          <a:xfrm>
            <a:off x="283136" y="2614351"/>
            <a:ext cx="2334393" cy="30305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CE1FB3E-894F-FC8D-7264-6630C3076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849" y="698292"/>
            <a:ext cx="2429296" cy="313224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8D6D13-8E7A-4826-4A94-C143E96CF146}"/>
              </a:ext>
            </a:extLst>
          </p:cNvPr>
          <p:cNvSpPr txBox="1"/>
          <p:nvPr/>
        </p:nvSpPr>
        <p:spPr>
          <a:xfrm>
            <a:off x="1794412" y="6651153"/>
            <a:ext cx="5866021" cy="125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“ 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text-align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center; 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font-size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: 120%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s-419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-page-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8C9378-0C93-6CBB-3621-DC370554203C}"/>
              </a:ext>
            </a:extLst>
          </p:cNvPr>
          <p:cNvSpPr txBox="1"/>
          <p:nvPr/>
        </p:nvSpPr>
        <p:spPr>
          <a:xfrm>
            <a:off x="8495048" y="6679998"/>
            <a:ext cx="5488081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es-419" sz="20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2000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sz="20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sz="2000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sz="20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sz="20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2000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s-419" sz="2000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sz="20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sz="20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419" sz="20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20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419" sz="20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419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Contenido de la página</a:t>
            </a:r>
            <a:r>
              <a:rPr lang="es-419" sz="20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sz="20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419" sz="20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ts val="2250"/>
              </a:lnSpc>
              <a:buNone/>
            </a:pPr>
            <a:r>
              <a:rPr lang="es-419" sz="2000" dirty="0">
                <a:solidFill>
                  <a:srgbClr val="E1EFFF"/>
                </a:solidFill>
                <a:latin typeface="Consolas" panose="020B0609020204030204" pitchFamily="49" charset="0"/>
              </a:rPr>
              <a:t>&lt;/</a:t>
            </a:r>
            <a:r>
              <a:rPr lang="es-419" sz="2000" dirty="0" err="1">
                <a:solidFill>
                  <a:srgbClr val="9EFFFF"/>
                </a:solidFill>
                <a:latin typeface="Consolas" panose="020B0609020204030204" pitchFamily="49" charset="0"/>
              </a:rPr>
              <a:t>div</a:t>
            </a:r>
            <a:r>
              <a:rPr lang="es-419" sz="2000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endParaRPr lang="es-419" sz="20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917300-1252-7360-9814-52DD410A8155}"/>
              </a:ext>
            </a:extLst>
          </p:cNvPr>
          <p:cNvSpPr txBox="1"/>
          <p:nvPr/>
        </p:nvSpPr>
        <p:spPr>
          <a:xfrm>
            <a:off x="10400295" y="4094764"/>
            <a:ext cx="3617646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en-US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 </a:t>
            </a:r>
            <a:r>
              <a:rPr lang="en-US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n-US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>
              <a:lnSpc>
                <a:spcPts val="2250"/>
              </a:lnSpc>
              <a:buNone/>
            </a:pPr>
            <a:r>
              <a:rPr lang="en-US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num-type-</a:t>
            </a:r>
            <a:r>
              <a:rPr lang="en-US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arabic</a:t>
            </a:r>
            <a:r>
              <a:rPr lang="en-US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0263E15-664B-43A5-C311-C4C0B84092C5}"/>
              </a:ext>
            </a:extLst>
          </p:cNvPr>
          <p:cNvSpPr/>
          <p:nvPr/>
        </p:nvSpPr>
        <p:spPr>
          <a:xfrm>
            <a:off x="4970079" y="5398074"/>
            <a:ext cx="1542605" cy="150024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978C3EC-0AF3-31A1-F57B-94CB7957289C}"/>
              </a:ext>
            </a:extLst>
          </p:cNvPr>
          <p:cNvSpPr/>
          <p:nvPr/>
        </p:nvSpPr>
        <p:spPr>
          <a:xfrm>
            <a:off x="12440524" y="1973801"/>
            <a:ext cx="1542605" cy="150024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8B44AFA-6A86-AF74-8FC3-F40B2962313E}"/>
              </a:ext>
            </a:extLst>
          </p:cNvPr>
          <p:cNvCxnSpPr>
            <a:cxnSpLocks/>
          </p:cNvCxnSpPr>
          <p:nvPr/>
        </p:nvCxnSpPr>
        <p:spPr>
          <a:xfrm flipV="1">
            <a:off x="11844059" y="3113457"/>
            <a:ext cx="596465" cy="491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C427C88-0CDD-84B8-CF25-614EA1178384}"/>
              </a:ext>
            </a:extLst>
          </p:cNvPr>
          <p:cNvCxnSpPr>
            <a:cxnSpLocks/>
          </p:cNvCxnSpPr>
          <p:nvPr/>
        </p:nvCxnSpPr>
        <p:spPr>
          <a:xfrm flipV="1">
            <a:off x="4068980" y="6246110"/>
            <a:ext cx="844111" cy="85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CFF0F7A0-964E-F9BA-F4F0-977D34784E15}"/>
              </a:ext>
            </a:extLst>
          </p:cNvPr>
          <p:cNvCxnSpPr>
            <a:cxnSpLocks/>
          </p:cNvCxnSpPr>
          <p:nvPr/>
        </p:nvCxnSpPr>
        <p:spPr>
          <a:xfrm rot="10800000">
            <a:off x="1469491" y="5445471"/>
            <a:ext cx="173866" cy="1955241"/>
          </a:xfrm>
          <a:prstGeom prst="bentConnector2">
            <a:avLst/>
          </a:prstGeom>
          <a:ln w="28575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96A52FB-18A9-7428-6E88-08E2EB272DE2}"/>
              </a:ext>
            </a:extLst>
          </p:cNvPr>
          <p:cNvCxnSpPr>
            <a:cxnSpLocks/>
          </p:cNvCxnSpPr>
          <p:nvPr/>
        </p:nvCxnSpPr>
        <p:spPr>
          <a:xfrm flipV="1">
            <a:off x="1469491" y="6423091"/>
            <a:ext cx="2181946" cy="9480"/>
          </a:xfrm>
          <a:prstGeom prst="straightConnector1">
            <a:avLst/>
          </a:prstGeom>
          <a:ln w="28575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BFCBC27B-EBD9-0A55-DF7E-8423C94A5878}"/>
              </a:ext>
            </a:extLst>
          </p:cNvPr>
          <p:cNvCxnSpPr>
            <a:cxnSpLocks/>
          </p:cNvCxnSpPr>
          <p:nvPr/>
        </p:nvCxnSpPr>
        <p:spPr>
          <a:xfrm flipH="1" flipV="1">
            <a:off x="11915192" y="3738281"/>
            <a:ext cx="1129004" cy="682832"/>
          </a:xfrm>
          <a:prstGeom prst="straightConnector1">
            <a:avLst/>
          </a:prstGeom>
          <a:ln w="28575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444DBB6-B345-55A2-E40C-81A1C8026193}"/>
              </a:ext>
            </a:extLst>
          </p:cNvPr>
          <p:cNvSpPr txBox="1"/>
          <p:nvPr/>
        </p:nvSpPr>
        <p:spPr>
          <a:xfrm>
            <a:off x="8509919" y="6229448"/>
            <a:ext cx="2564117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es-419" sz="2000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&lt;!– </a:t>
            </a:r>
            <a:r>
              <a:rPr lang="es-419" sz="2000" b="0" i="1" dirty="0" err="1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pag</a:t>
            </a:r>
            <a:r>
              <a:rPr lang="es-419" sz="2000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 43-&gt;</a:t>
            </a:r>
            <a:endParaRPr lang="es-419" sz="20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5" name="Globo: línea 44">
            <a:extLst>
              <a:ext uri="{FF2B5EF4-FFF2-40B4-BE49-F238E27FC236}">
                <a16:creationId xmlns:a16="http://schemas.microsoft.com/office/drawing/2014/main" id="{6D5267A2-D6B9-9241-B8CB-7733395842B7}"/>
              </a:ext>
            </a:extLst>
          </p:cNvPr>
          <p:cNvSpPr/>
          <p:nvPr/>
        </p:nvSpPr>
        <p:spPr>
          <a:xfrm>
            <a:off x="11074036" y="5119122"/>
            <a:ext cx="1970160" cy="749498"/>
          </a:xfrm>
          <a:prstGeom prst="borderCallout1">
            <a:avLst>
              <a:gd name="adj1" fmla="val 167798"/>
              <a:gd name="adj2" fmla="val -35801"/>
              <a:gd name="adj3" fmla="val 101549"/>
              <a:gd name="adj4" fmla="val 51177"/>
            </a:avLst>
          </a:prstGeom>
          <a:noFill/>
          <a:ln w="28575">
            <a:solidFill>
              <a:srgbClr val="F4B1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OPCIONAL, pero de mucha ayuda</a:t>
            </a:r>
            <a:endParaRPr lang="es-4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2313C1D-3AF3-4904-5134-34E979F19E6C}"/>
              </a:ext>
            </a:extLst>
          </p:cNvPr>
          <p:cNvSpPr txBox="1"/>
          <p:nvPr/>
        </p:nvSpPr>
        <p:spPr>
          <a:xfrm>
            <a:off x="350005" y="777837"/>
            <a:ext cx="211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romanos</a:t>
            </a:r>
            <a:endParaRPr lang="es-419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6F836C2-70CC-7BB1-3840-B2AEAEE8F445}"/>
              </a:ext>
            </a:extLst>
          </p:cNvPr>
          <p:cNvSpPr txBox="1"/>
          <p:nvPr/>
        </p:nvSpPr>
        <p:spPr>
          <a:xfrm>
            <a:off x="589925" y="1133624"/>
            <a:ext cx="34790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Portadilla o anteportada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Página legal / créditos editoriales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Dedicatoria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Epígrafe o cita inicial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5E4CC53-5931-E84B-BDC3-A1F82DB1862E}"/>
              </a:ext>
            </a:extLst>
          </p:cNvPr>
          <p:cNvSpPr txBox="1"/>
          <p:nvPr/>
        </p:nvSpPr>
        <p:spPr>
          <a:xfrm>
            <a:off x="6033646" y="1102846"/>
            <a:ext cx="3648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Prólogo o prefacio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Agradecimientos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Introducción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Índice general (tabla de contenido)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Capítulo 1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Capítulo 2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Capítulo 3...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Capítulo n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Apéndices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Glosario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Bibliografía</a:t>
            </a:r>
          </a:p>
          <a:p>
            <a:pPr algn="l">
              <a:buNone/>
            </a:pPr>
            <a:r>
              <a:rPr lang="es-419" sz="1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Índice onomástico / temático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74640C-0757-515C-2B64-68F0D1BC20CA}"/>
              </a:ext>
            </a:extLst>
          </p:cNvPr>
          <p:cNvSpPr txBox="1"/>
          <p:nvPr/>
        </p:nvSpPr>
        <p:spPr>
          <a:xfrm>
            <a:off x="5741381" y="788485"/>
            <a:ext cx="261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indo-arábigos</a:t>
            </a:r>
            <a:endParaRPr lang="es-419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614271D-2DF2-4FCC-A665-561B99DA527C}"/>
              </a:ext>
            </a:extLst>
          </p:cNvPr>
          <p:cNvSpPr txBox="1"/>
          <p:nvPr/>
        </p:nvSpPr>
        <p:spPr>
          <a:xfrm>
            <a:off x="209649" y="203710"/>
            <a:ext cx="4691284" cy="584775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rgbClr val="FFC000"/>
                </a:solidFill>
              </a:rPr>
              <a:t>NUMERACIÓN DE PÁGINAS</a:t>
            </a:r>
            <a:endParaRPr lang="es-419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A38F362-FF92-CDA7-8B05-0242D90561DB}"/>
              </a:ext>
            </a:extLst>
          </p:cNvPr>
          <p:cNvSpPr txBox="1"/>
          <p:nvPr/>
        </p:nvSpPr>
        <p:spPr>
          <a:xfrm>
            <a:off x="96124" y="961690"/>
            <a:ext cx="7427167" cy="568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es-419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</a:t>
            </a:r>
            <a:r>
              <a:rPr lang="es-419" b="0" i="1" dirty="0" err="1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pag</a:t>
            </a:r>
            <a:r>
              <a:rPr lang="es-419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 3 Tabla de contenido --&gt;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Tabla de contenido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Tabla de contenido--&gt;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#prefacio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#capitulo_1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#cap1_sec1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#cap1_sec2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#cap1_sec3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  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#cap1_sec4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#capitulo_2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#cap2_sec1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  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#cap2_sec2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#cap2_sec2_subsec1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#cap2_sec2_subsec2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#cap2_sec3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#cap2_sec4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  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toc_link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#cap2_sec5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12EB07-75A0-ADB9-50A8-3450A79C6E2A}"/>
              </a:ext>
            </a:extLst>
          </p:cNvPr>
          <p:cNvSpPr txBox="1"/>
          <p:nvPr/>
        </p:nvSpPr>
        <p:spPr>
          <a:xfrm>
            <a:off x="6748365" y="393915"/>
            <a:ext cx="7338526" cy="125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pt-BR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Prefacio </a:t>
            </a:r>
            <a:r>
              <a:rPr lang="pt-BR" b="0" i="1" dirty="0" err="1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pag</a:t>
            </a:r>
            <a:r>
              <a:rPr lang="pt-BR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 5--&gt;</a:t>
            </a:r>
            <a:endParaRPr lang="pt-BR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pt-BR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pt-BR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t-BR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pt-BR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t-BR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num-</a:t>
            </a:r>
            <a:r>
              <a:rPr lang="pt-BR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pt-BR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pt-BR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arabic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t-BR" b="0" dirty="0" err="1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pt-BR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pt-BR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h1 </a:t>
            </a:r>
            <a:r>
              <a:rPr lang="pt-BR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t-BR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prefacio</a:t>
            </a:r>
            <a:r>
              <a:rPr lang="pt-BR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pt-BR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Prefacio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pt-BR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pt-BR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4BC46A-7F71-D7EB-00DC-6CB609EBB7BD}"/>
              </a:ext>
            </a:extLst>
          </p:cNvPr>
          <p:cNvSpPr txBox="1"/>
          <p:nvPr/>
        </p:nvSpPr>
        <p:spPr>
          <a:xfrm>
            <a:off x="6757696" y="1920931"/>
            <a:ext cx="7235889" cy="962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419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&lt;!-- Introducción </a:t>
            </a:r>
            <a:r>
              <a:rPr lang="es-419" b="0" i="1" dirty="0" err="1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pag</a:t>
            </a:r>
            <a:r>
              <a:rPr lang="es-419" b="0" i="1" dirty="0">
                <a:solidFill>
                  <a:srgbClr val="0088FF"/>
                </a:solidFill>
                <a:effectLst/>
                <a:latin typeface="Consolas" panose="020B0609020204030204" pitchFamily="49" charset="0"/>
              </a:rPr>
              <a:t> 9--&gt;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b="0" dirty="0" err="1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419" b="0" dirty="0" err="1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250"/>
              </a:lnSpc>
              <a:buNone/>
            </a:pPr>
            <a:r>
              <a: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h1 </a:t>
            </a:r>
            <a:r>
              <a:rPr lang="es-419" b="0" dirty="0">
                <a:solidFill>
                  <a:srgbClr val="EED681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A5FF90"/>
                </a:solidFill>
                <a:effectLst/>
                <a:latin typeface="Consolas" panose="020B0609020204030204" pitchFamily="49" charset="0"/>
              </a:rPr>
              <a:t>capitulo_1</a:t>
            </a:r>
            <a:r>
              <a:rPr lang="es-419" b="0" dirty="0">
                <a:solidFill>
                  <a:srgbClr val="92FC7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Introducción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419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s-419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endParaRPr lang="es-419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59CFD0A-A5CA-52E5-F3EF-EFBB6733C2D9}"/>
              </a:ext>
            </a:extLst>
          </p:cNvPr>
          <p:cNvGrpSpPr/>
          <p:nvPr/>
        </p:nvGrpSpPr>
        <p:grpSpPr>
          <a:xfrm>
            <a:off x="7697560" y="3252218"/>
            <a:ext cx="6053235" cy="2710763"/>
            <a:chOff x="7849377" y="4208106"/>
            <a:chExt cx="6053235" cy="2710763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18A7B59-5BF9-4E5C-E253-FBD8D6439228}"/>
                </a:ext>
              </a:extLst>
            </p:cNvPr>
            <p:cNvSpPr txBox="1"/>
            <p:nvPr/>
          </p:nvSpPr>
          <p:spPr>
            <a:xfrm>
              <a:off x="7849377" y="4352468"/>
              <a:ext cx="6053235" cy="24375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h1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chap_name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id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capitulo_1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</a:p>
            <a:p>
              <a:pPr>
                <a:lnSpc>
                  <a:spcPts val="2250"/>
                </a:lnSpc>
                <a:buNone/>
              </a:pP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style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top: 670px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Elementos básicos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h1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i="1" dirty="0">
                  <a:solidFill>
                    <a:srgbClr val="0088FF"/>
                  </a:solidFill>
                  <a:effectLst/>
                  <a:latin typeface="Consolas" panose="020B0609020204030204" pitchFamily="49" charset="0"/>
                </a:rPr>
                <a:t>&lt;!-- </a:t>
              </a:r>
              <a:r>
                <a:rPr lang="es-419" b="0" i="1" dirty="0" err="1">
                  <a:solidFill>
                    <a:srgbClr val="0088FF"/>
                  </a:solidFill>
                  <a:effectLst/>
                  <a:latin typeface="Consolas" panose="020B0609020204030204" pitchFamily="49" charset="0"/>
                </a:rPr>
                <a:t>pag</a:t>
              </a:r>
              <a:r>
                <a:rPr lang="es-419" b="0" i="1" dirty="0">
                  <a:solidFill>
                    <a:srgbClr val="0088FF"/>
                  </a:solidFill>
                  <a:effectLst/>
                  <a:latin typeface="Consolas" panose="020B0609020204030204" pitchFamily="49" charset="0"/>
                </a:rPr>
                <a:t> 8 --&gt;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page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s-419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num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""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&gt;&lt;/</a:t>
              </a:r>
              <a:r>
                <a:rPr lang="es-419" b="0" dirty="0" err="1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i="1" dirty="0">
                  <a:solidFill>
                    <a:srgbClr val="0088FF"/>
                  </a:solidFill>
                  <a:effectLst/>
                  <a:latin typeface="Consolas" panose="020B0609020204030204" pitchFamily="49" charset="0"/>
                </a:rPr>
                <a:t>&lt;!-- Introducción </a:t>
              </a:r>
              <a:r>
                <a:rPr lang="es-419" b="0" i="1" dirty="0" err="1">
                  <a:solidFill>
                    <a:srgbClr val="0088FF"/>
                  </a:solidFill>
                  <a:effectLst/>
                  <a:latin typeface="Consolas" panose="020B0609020204030204" pitchFamily="49" charset="0"/>
                </a:rPr>
                <a:t>pag</a:t>
              </a:r>
              <a:r>
                <a:rPr lang="es-419" b="0" i="1" dirty="0">
                  <a:solidFill>
                    <a:srgbClr val="0088FF"/>
                  </a:solidFill>
                  <a:effectLst/>
                  <a:latin typeface="Consolas" panose="020B0609020204030204" pitchFamily="49" charset="0"/>
                </a:rPr>
                <a:t> 9--&gt;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  <a:p>
              <a:pPr>
                <a:lnSpc>
                  <a:spcPts val="2250"/>
                </a:lnSpc>
                <a:buNone/>
              </a:pP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h1 </a:t>
              </a:r>
              <a:r>
                <a:rPr lang="es-419" b="0" dirty="0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id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capitulo_1</a:t>
              </a:r>
              <a:r>
                <a:rPr lang="es-419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r>
                <a:rPr lang="es-419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Introducción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es-419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h1</a:t>
              </a:r>
              <a:r>
                <a:rPr lang="es-419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s-419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16099E8-19E2-97A4-70C7-CB6B0A01E0BA}"/>
                </a:ext>
              </a:extLst>
            </p:cNvPr>
            <p:cNvSpPr/>
            <p:nvPr/>
          </p:nvSpPr>
          <p:spPr>
            <a:xfrm>
              <a:off x="10646229" y="4208106"/>
              <a:ext cx="2015412" cy="550506"/>
            </a:xfrm>
            <a:prstGeom prst="rect">
              <a:avLst/>
            </a:prstGeom>
            <a:solidFill>
              <a:srgbClr val="FF0000">
                <a:alpha val="1098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140CFE5-00BF-5305-3A16-2A81C12EDCAD}"/>
                </a:ext>
              </a:extLst>
            </p:cNvPr>
            <p:cNvSpPr/>
            <p:nvPr/>
          </p:nvSpPr>
          <p:spPr>
            <a:xfrm>
              <a:off x="8425544" y="6368363"/>
              <a:ext cx="1950097" cy="550506"/>
            </a:xfrm>
            <a:prstGeom prst="rect">
              <a:avLst/>
            </a:prstGeom>
            <a:solidFill>
              <a:srgbClr val="FF0000">
                <a:alpha val="1098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DBFD9FB-1506-DEFE-0328-54E4D78E26AE}"/>
                </a:ext>
              </a:extLst>
            </p:cNvPr>
            <p:cNvGrpSpPr/>
            <p:nvPr/>
          </p:nvGrpSpPr>
          <p:grpSpPr>
            <a:xfrm flipH="1">
              <a:off x="10724178" y="4385147"/>
              <a:ext cx="2829896" cy="2479997"/>
              <a:chOff x="12821327" y="1471234"/>
              <a:chExt cx="2829896" cy="4992272"/>
            </a:xfrm>
          </p:grpSpPr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B197ACB3-FA50-B3E8-B208-5137DFAE6BB7}"/>
                  </a:ext>
                </a:extLst>
              </p:cNvPr>
              <p:cNvCxnSpPr/>
              <p:nvPr/>
            </p:nvCxnSpPr>
            <p:spPr>
              <a:xfrm>
                <a:off x="12830659" y="1471234"/>
                <a:ext cx="0" cy="4988641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97893989-0DFB-0B01-A66E-B18F5625B5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121462" y="1171099"/>
                <a:ext cx="0" cy="600269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id="{B135CB8D-33B8-E8E4-BB5C-65ACCC092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5994" y="6463506"/>
                <a:ext cx="2825229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21D35CE-FC0D-2DC9-8EDD-21AA3094C476}"/>
              </a:ext>
            </a:extLst>
          </p:cNvPr>
          <p:cNvSpPr txBox="1"/>
          <p:nvPr/>
        </p:nvSpPr>
        <p:spPr>
          <a:xfrm>
            <a:off x="6704044" y="6297961"/>
            <a:ext cx="7427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Los navegadores y herramientas de accesibilidad (como lectores de pantalla) dependen de la </a:t>
            </a:r>
            <a:r>
              <a:rPr lang="es-419" dirty="0">
                <a:solidFill>
                  <a:srgbClr val="FFFF00"/>
                </a:solidFill>
              </a:rPr>
              <a:t>unicidad de los </a:t>
            </a:r>
            <a:r>
              <a:rPr lang="es-419" b="1" dirty="0">
                <a:solidFill>
                  <a:srgbClr val="FFFF00"/>
                </a:solidFill>
              </a:rPr>
              <a:t>id</a:t>
            </a:r>
            <a:r>
              <a:rPr lang="es-419" dirty="0">
                <a:solidFill>
                  <a:srgbClr val="FFFF00"/>
                </a:solidFill>
              </a:rPr>
              <a:t> </a:t>
            </a:r>
            <a:r>
              <a:rPr lang="es-419" dirty="0">
                <a:solidFill>
                  <a:schemeClr val="bg1"/>
                </a:solidFill>
              </a:rPr>
              <a:t>para navegar y asociar etiquetas correctamente. </a:t>
            </a:r>
            <a:r>
              <a:rPr lang="es-419" dirty="0">
                <a:solidFill>
                  <a:srgbClr val="FFFF00"/>
                </a:solidFill>
              </a:rPr>
              <a:t>Si los </a:t>
            </a:r>
            <a:r>
              <a:rPr lang="es-419" b="1" dirty="0">
                <a:solidFill>
                  <a:srgbClr val="FFFF00"/>
                </a:solidFill>
              </a:rPr>
              <a:t>id</a:t>
            </a:r>
            <a:r>
              <a:rPr lang="es-419" dirty="0">
                <a:solidFill>
                  <a:srgbClr val="FFFF00"/>
                </a:solidFill>
              </a:rPr>
              <a:t> están duplicados</a:t>
            </a:r>
            <a:r>
              <a:rPr lang="es-419" dirty="0">
                <a:solidFill>
                  <a:schemeClr val="bg1"/>
                </a:solidFill>
              </a:rPr>
              <a:t>, puede afectar negativamente la experiencia del usuario y el posicionamiento SEO (prácticas que optimizan directamente el contenido y la estructura de las páginas del sitio web.).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7E902CED-894D-422A-CB4C-B53DFD326B1A}"/>
              </a:ext>
            </a:extLst>
          </p:cNvPr>
          <p:cNvCxnSpPr/>
          <p:nvPr/>
        </p:nvCxnSpPr>
        <p:spPr>
          <a:xfrm flipV="1">
            <a:off x="6186196" y="961690"/>
            <a:ext cx="1511364" cy="131497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08987B6-A5DA-EDB3-E5E1-CC18094FB6FB}"/>
              </a:ext>
            </a:extLst>
          </p:cNvPr>
          <p:cNvCxnSpPr>
            <a:cxnSpLocks/>
          </p:cNvCxnSpPr>
          <p:nvPr/>
        </p:nvCxnSpPr>
        <p:spPr>
          <a:xfrm>
            <a:off x="6338596" y="2543836"/>
            <a:ext cx="1746864" cy="1215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4CEEB31-3610-7DE0-760B-63A29E938EBC}"/>
              </a:ext>
            </a:extLst>
          </p:cNvPr>
          <p:cNvSpPr txBox="1"/>
          <p:nvPr/>
        </p:nvSpPr>
        <p:spPr>
          <a:xfrm>
            <a:off x="169109" y="120709"/>
            <a:ext cx="391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rgbClr val="FFC000"/>
                </a:solidFill>
              </a:rPr>
              <a:t>TABLA DE CONTENIDO</a:t>
            </a:r>
            <a:endParaRPr lang="es-419" sz="3200" dirty="0">
              <a:solidFill>
                <a:srgbClr val="FFC000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DEC5521-DC06-D263-4045-38ADCD8DDE54}"/>
              </a:ext>
            </a:extLst>
          </p:cNvPr>
          <p:cNvSpPr txBox="1"/>
          <p:nvPr/>
        </p:nvSpPr>
        <p:spPr>
          <a:xfrm rot="5400000">
            <a:off x="12828726" y="4230959"/>
            <a:ext cx="1746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4400" dirty="0">
                <a:solidFill>
                  <a:srgbClr val="FF0000"/>
                </a:solidFill>
              </a:rPr>
              <a:t>ERROR</a:t>
            </a:r>
            <a:endParaRPr lang="es-419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3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855F-6450-48BF-76B9-D59B1521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0B3D02-7F9C-CB3F-98FA-C674CCA5DE75}"/>
              </a:ext>
            </a:extLst>
          </p:cNvPr>
          <p:cNvSpPr txBox="1"/>
          <p:nvPr/>
        </p:nvSpPr>
        <p:spPr>
          <a:xfrm>
            <a:off x="531843" y="600564"/>
            <a:ext cx="1343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El atributo </a:t>
            </a:r>
            <a:r>
              <a:rPr lang="es-419" b="1" dirty="0">
                <a:solidFill>
                  <a:schemeClr val="bg1"/>
                </a:solidFill>
              </a:rPr>
              <a:t>id</a:t>
            </a:r>
            <a:r>
              <a:rPr lang="es-419" dirty="0">
                <a:solidFill>
                  <a:schemeClr val="bg1"/>
                </a:solidFill>
              </a:rPr>
              <a:t> está diseñado para ser único en una página HTML. Esto significa que cada elemento debe tener un identificador único, y no se puede compartir entre varios elementos. Si se repiten, se rompe el principio de unicidad.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617581-055C-1DA7-5835-4602A21CE01E}"/>
              </a:ext>
            </a:extLst>
          </p:cNvPr>
          <p:cNvSpPr txBox="1"/>
          <p:nvPr/>
        </p:nvSpPr>
        <p:spPr>
          <a:xfrm>
            <a:off x="531843" y="1443977"/>
            <a:ext cx="1147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Usa nombres descriptivos</a:t>
            </a:r>
          </a:p>
          <a:p>
            <a:r>
              <a:rPr lang="es-419" dirty="0">
                <a:solidFill>
                  <a:schemeClr val="bg1"/>
                </a:solidFill>
              </a:rPr>
              <a:t>Asigna nombres que indiquen claramente el propósito o contenido del elemento. Esto facilita la comprensión del código.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28F9BD-2D08-6BBD-EA46-E7D1483050D5}"/>
              </a:ext>
            </a:extLst>
          </p:cNvPr>
          <p:cNvSpPr txBox="1"/>
          <p:nvPr/>
        </p:nvSpPr>
        <p:spPr>
          <a:xfrm>
            <a:off x="1679507" y="2148025"/>
            <a:ext cx="4049485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4D0AB"/>
                </a:solidFill>
                <a:effectLst/>
              </a:rPr>
              <a:t>&lt;!-- </a:t>
            </a:r>
            <a:r>
              <a:rPr lang="en-US" dirty="0" err="1">
                <a:solidFill>
                  <a:srgbClr val="D4D0AB"/>
                </a:solidFill>
                <a:effectLst/>
              </a:rPr>
              <a:t>Correcto</a:t>
            </a:r>
            <a:r>
              <a:rPr lang="en-US" dirty="0">
                <a:solidFill>
                  <a:srgbClr val="D4D0AB"/>
                </a:solidFill>
                <a:effectLst/>
              </a:rPr>
              <a:t> --&gt;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A07A"/>
                </a:solidFill>
                <a:effectLst/>
              </a:rPr>
              <a:t>&lt;div id=</a:t>
            </a:r>
            <a:r>
              <a:rPr lang="en-US" dirty="0">
                <a:solidFill>
                  <a:srgbClr val="ABE338"/>
                </a:solidFill>
                <a:effectLst/>
              </a:rPr>
              <a:t>"navigation-menu"</a:t>
            </a:r>
            <a:r>
              <a:rPr lang="en-US" dirty="0">
                <a:solidFill>
                  <a:srgbClr val="FFA07A"/>
                </a:solidFill>
                <a:effectLst/>
              </a:rPr>
              <a:t>&gt;&lt;/div&gt;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A07A"/>
                </a:solidFill>
                <a:effectLst/>
              </a:rPr>
              <a:t>&lt;div id=</a:t>
            </a:r>
            <a:r>
              <a:rPr lang="en-US" dirty="0">
                <a:solidFill>
                  <a:srgbClr val="ABE338"/>
                </a:solidFill>
                <a:effectLst/>
              </a:rPr>
              <a:t>"footer-section"</a:t>
            </a:r>
            <a:r>
              <a:rPr lang="en-US" dirty="0">
                <a:solidFill>
                  <a:srgbClr val="FFA07A"/>
                </a:solidFill>
                <a:effectLst/>
              </a:rPr>
              <a:t>&gt;&lt;/div&gt;</a:t>
            </a:r>
            <a:r>
              <a:rPr lang="en-US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C8BAF4-6C2E-5EC6-8570-6124A63FD71B}"/>
              </a:ext>
            </a:extLst>
          </p:cNvPr>
          <p:cNvSpPr txBox="1"/>
          <p:nvPr/>
        </p:nvSpPr>
        <p:spPr>
          <a:xfrm>
            <a:off x="531843" y="3159527"/>
            <a:ext cx="6335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419" b="1" dirty="0">
                <a:solidFill>
                  <a:schemeClr val="bg1"/>
                </a:solidFill>
              </a:rPr>
              <a:t>Usa un formato coherente (convención de nomenclatura)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D7EA6D-70C0-C3A7-FA55-CC70F84F177A}"/>
              </a:ext>
            </a:extLst>
          </p:cNvPr>
          <p:cNvSpPr txBox="1"/>
          <p:nvPr/>
        </p:nvSpPr>
        <p:spPr>
          <a:xfrm>
            <a:off x="1679507" y="3726830"/>
            <a:ext cx="4049485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es-419" dirty="0">
                <a:solidFill>
                  <a:srgbClr val="D4D0AB"/>
                </a:solidFill>
                <a:effectLst/>
              </a:rPr>
              <a:t>&lt;!-- Correcto --&gt;</a:t>
            </a:r>
            <a:r>
              <a:rPr lang="es-419" dirty="0"/>
              <a:t> </a:t>
            </a:r>
          </a:p>
          <a:p>
            <a:r>
              <a:rPr lang="es-419" dirty="0">
                <a:solidFill>
                  <a:srgbClr val="FFA07A"/>
                </a:solidFill>
                <a:effectLst/>
              </a:rPr>
              <a:t>&lt;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 id=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 err="1">
                <a:solidFill>
                  <a:srgbClr val="ABE338"/>
                </a:solidFill>
                <a:effectLst/>
              </a:rPr>
              <a:t>main-content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>
                <a:solidFill>
                  <a:srgbClr val="FFA07A"/>
                </a:solidFill>
                <a:effectLst/>
              </a:rPr>
              <a:t>&gt;&lt;/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&gt;</a:t>
            </a:r>
            <a:r>
              <a:rPr lang="es-419" dirty="0"/>
              <a:t> </a:t>
            </a:r>
          </a:p>
          <a:p>
            <a:r>
              <a:rPr lang="es-419" dirty="0">
                <a:solidFill>
                  <a:srgbClr val="FFA07A"/>
                </a:solidFill>
                <a:effectLst/>
              </a:rPr>
              <a:t>&lt;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 id=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 err="1">
                <a:solidFill>
                  <a:srgbClr val="ABE338"/>
                </a:solidFill>
                <a:effectLst/>
              </a:rPr>
              <a:t>user-profile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>
                <a:solidFill>
                  <a:srgbClr val="FFA07A"/>
                </a:solidFill>
                <a:effectLst/>
              </a:rPr>
              <a:t>&gt;&lt;/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&gt;</a:t>
            </a:r>
            <a:endParaRPr lang="es-419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C7111E5-7D5F-51C9-4642-0339E242F384}"/>
              </a:ext>
            </a:extLst>
          </p:cNvPr>
          <p:cNvSpPr txBox="1"/>
          <p:nvPr/>
        </p:nvSpPr>
        <p:spPr>
          <a:xfrm>
            <a:off x="531843" y="4905241"/>
            <a:ext cx="13118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419" b="1" dirty="0">
                <a:solidFill>
                  <a:schemeClr val="bg1"/>
                </a:solidFill>
              </a:rPr>
              <a:t>Evita caracteres especiales y espacios:   </a:t>
            </a:r>
          </a:p>
          <a:p>
            <a:pPr>
              <a:buNone/>
            </a:pPr>
            <a:r>
              <a:rPr lang="es-419" dirty="0">
                <a:solidFill>
                  <a:schemeClr val="bg1"/>
                </a:solidFill>
              </a:rPr>
              <a:t>Los </a:t>
            </a:r>
            <a:r>
              <a:rPr lang="es-419" b="1" dirty="0">
                <a:solidFill>
                  <a:schemeClr val="bg1"/>
                </a:solidFill>
                <a:latin typeface="Courier New" panose="02070309020205020404" pitchFamily="49" charset="0"/>
              </a:rPr>
              <a:t>id</a:t>
            </a:r>
            <a:r>
              <a:rPr lang="es-419" dirty="0">
                <a:solidFill>
                  <a:schemeClr val="bg1"/>
                </a:solidFill>
              </a:rPr>
              <a:t> deben contener solo letras (a-z, A-Z), números (0-9), guiones (</a:t>
            </a:r>
            <a:r>
              <a:rPr lang="es-419" dirty="0">
                <a:solidFill>
                  <a:schemeClr val="bg1"/>
                </a:solidFill>
                <a:latin typeface="Courier New" panose="02070309020205020404" pitchFamily="49" charset="0"/>
              </a:rPr>
              <a:t>-</a:t>
            </a:r>
            <a:r>
              <a:rPr lang="es-419" dirty="0">
                <a:solidFill>
                  <a:schemeClr val="bg1"/>
                </a:solidFill>
              </a:rPr>
              <a:t>) y guiones bajos (</a:t>
            </a:r>
            <a:r>
              <a:rPr lang="es-419" dirty="0">
                <a:solidFill>
                  <a:schemeClr val="bg1"/>
                </a:solidFill>
                <a:latin typeface="Courier New" panose="02070309020205020404" pitchFamily="49" charset="0"/>
              </a:rPr>
              <a:t>_</a:t>
            </a:r>
            <a:r>
              <a:rPr lang="es-419" dirty="0">
                <a:solidFill>
                  <a:schemeClr val="bg1"/>
                </a:solidFill>
              </a:rPr>
              <a:t>). No uses caracteres especiales como </a:t>
            </a:r>
            <a:r>
              <a:rPr lang="es-419" dirty="0">
                <a:solidFill>
                  <a:schemeClr val="bg1"/>
                </a:solidFill>
                <a:latin typeface="Courier New" panose="02070309020205020404" pitchFamily="49" charset="0"/>
              </a:rPr>
              <a:t>@</a:t>
            </a:r>
            <a:r>
              <a:rPr lang="es-419" dirty="0">
                <a:solidFill>
                  <a:schemeClr val="bg1"/>
                </a:solidFill>
              </a:rPr>
              <a:t>, </a:t>
            </a:r>
            <a:r>
              <a:rPr lang="es-419" dirty="0">
                <a:solidFill>
                  <a:schemeClr val="bg1"/>
                </a:solidFill>
                <a:latin typeface="Courier New" panose="02070309020205020404" pitchFamily="49" charset="0"/>
              </a:rPr>
              <a:t>#</a:t>
            </a:r>
            <a:r>
              <a:rPr lang="es-419" dirty="0">
                <a:solidFill>
                  <a:schemeClr val="bg1"/>
                </a:solidFill>
              </a:rPr>
              <a:t>, </a:t>
            </a:r>
            <a:r>
              <a:rPr lang="es-419" dirty="0">
                <a:solidFill>
                  <a:schemeClr val="bg1"/>
                </a:solidFill>
                <a:latin typeface="Courier New" panose="02070309020205020404" pitchFamily="49" charset="0"/>
              </a:rPr>
              <a:t>&amp;</a:t>
            </a:r>
            <a:r>
              <a:rPr lang="es-419" dirty="0">
                <a:solidFill>
                  <a:schemeClr val="bg1"/>
                </a:solidFill>
              </a:rPr>
              <a:t> o espacios.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644DCF-A590-98E6-FA7D-889338E4A820}"/>
              </a:ext>
            </a:extLst>
          </p:cNvPr>
          <p:cNvSpPr txBox="1"/>
          <p:nvPr/>
        </p:nvSpPr>
        <p:spPr>
          <a:xfrm>
            <a:off x="6531425" y="2148025"/>
            <a:ext cx="5318449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4D0AB"/>
                </a:solidFill>
                <a:effectLst/>
              </a:rPr>
              <a:t>&lt;!-- </a:t>
            </a:r>
            <a:r>
              <a:rPr lang="en-US" dirty="0" err="1">
                <a:solidFill>
                  <a:srgbClr val="D4D0AB"/>
                </a:solidFill>
                <a:effectLst/>
              </a:rPr>
              <a:t>Incorrecto</a:t>
            </a:r>
            <a:r>
              <a:rPr lang="en-US" dirty="0">
                <a:solidFill>
                  <a:srgbClr val="D4D0AB"/>
                </a:solidFill>
                <a:effectLst/>
              </a:rPr>
              <a:t> --&gt;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A07A"/>
                </a:solidFill>
                <a:effectLst/>
              </a:rPr>
              <a:t>&lt;div id=</a:t>
            </a:r>
            <a:r>
              <a:rPr lang="en-US" dirty="0">
                <a:solidFill>
                  <a:srgbClr val="ABE338"/>
                </a:solidFill>
                <a:effectLst/>
              </a:rPr>
              <a:t>"div1"</a:t>
            </a:r>
            <a:r>
              <a:rPr lang="en-US" dirty="0">
                <a:solidFill>
                  <a:srgbClr val="FFA07A"/>
                </a:solidFill>
                <a:effectLst/>
              </a:rPr>
              <a:t>&gt;&lt;/div&gt;</a:t>
            </a:r>
            <a:r>
              <a:rPr lang="en-US" dirty="0"/>
              <a:t> </a:t>
            </a:r>
            <a:r>
              <a:rPr lang="en-US" dirty="0">
                <a:solidFill>
                  <a:srgbClr val="FFA07A"/>
                </a:solidFill>
                <a:effectLst/>
              </a:rPr>
              <a:t>&lt;div id=</a:t>
            </a:r>
            <a:r>
              <a:rPr lang="en-US" dirty="0">
                <a:solidFill>
                  <a:srgbClr val="ABE338"/>
                </a:solidFill>
                <a:effectLst/>
              </a:rPr>
              <a:t>"thing"</a:t>
            </a:r>
            <a:r>
              <a:rPr lang="en-US" dirty="0">
                <a:solidFill>
                  <a:srgbClr val="FFA07A"/>
                </a:solidFill>
                <a:effectLst/>
              </a:rPr>
              <a:t>&gt;&lt;/div&gt;</a:t>
            </a:r>
            <a:endParaRPr lang="es-419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9AABE4-CACF-3DBE-4FB9-A0C7D2CB63E7}"/>
              </a:ext>
            </a:extLst>
          </p:cNvPr>
          <p:cNvSpPr txBox="1"/>
          <p:nvPr/>
        </p:nvSpPr>
        <p:spPr>
          <a:xfrm>
            <a:off x="6531426" y="3726830"/>
            <a:ext cx="5318449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es-419" dirty="0">
                <a:solidFill>
                  <a:srgbClr val="D4D0AB"/>
                </a:solidFill>
                <a:effectLst/>
              </a:rPr>
              <a:t>&lt;!-- Incorrecto --&gt;</a:t>
            </a:r>
            <a:r>
              <a:rPr lang="es-419" dirty="0"/>
              <a:t> </a:t>
            </a:r>
          </a:p>
          <a:p>
            <a:r>
              <a:rPr lang="es-419" dirty="0">
                <a:solidFill>
                  <a:srgbClr val="FFA07A"/>
                </a:solidFill>
                <a:effectLst/>
              </a:rPr>
              <a:t>&lt;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 id=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 err="1">
                <a:solidFill>
                  <a:srgbClr val="ABE338"/>
                </a:solidFill>
                <a:effectLst/>
              </a:rPr>
              <a:t>MainContent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>
                <a:solidFill>
                  <a:srgbClr val="FFA07A"/>
                </a:solidFill>
                <a:effectLst/>
              </a:rPr>
              <a:t>&gt;&lt;/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&gt;</a:t>
            </a:r>
            <a:r>
              <a:rPr lang="es-419" dirty="0"/>
              <a:t> </a:t>
            </a:r>
            <a:r>
              <a:rPr lang="es-419" dirty="0">
                <a:solidFill>
                  <a:srgbClr val="D4D0AB"/>
                </a:solidFill>
                <a:effectLst/>
              </a:rPr>
              <a:t>&lt;!-- Inconsistente --&gt;</a:t>
            </a:r>
            <a:r>
              <a:rPr lang="es-419" dirty="0"/>
              <a:t> </a:t>
            </a:r>
          </a:p>
          <a:p>
            <a:r>
              <a:rPr lang="es-419" dirty="0">
                <a:solidFill>
                  <a:srgbClr val="FFA07A"/>
                </a:solidFill>
                <a:effectLst/>
              </a:rPr>
              <a:t>&lt;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 id=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 err="1">
                <a:solidFill>
                  <a:srgbClr val="ABE338"/>
                </a:solidFill>
                <a:effectLst/>
              </a:rPr>
              <a:t>userProfile</a:t>
            </a:r>
            <a:r>
              <a:rPr lang="es-419" dirty="0">
                <a:solidFill>
                  <a:srgbClr val="ABE338"/>
                </a:solidFill>
                <a:effectLst/>
              </a:rPr>
              <a:t>"</a:t>
            </a:r>
            <a:r>
              <a:rPr lang="es-419" dirty="0">
                <a:solidFill>
                  <a:srgbClr val="FFA07A"/>
                </a:solidFill>
                <a:effectLst/>
              </a:rPr>
              <a:t>&gt;&lt;/</a:t>
            </a:r>
            <a:r>
              <a:rPr lang="es-419" dirty="0" err="1">
                <a:solidFill>
                  <a:srgbClr val="FFA07A"/>
                </a:solidFill>
                <a:effectLst/>
              </a:rPr>
              <a:t>div</a:t>
            </a:r>
            <a:r>
              <a:rPr lang="es-419" dirty="0">
                <a:solidFill>
                  <a:srgbClr val="FFA07A"/>
                </a:solidFill>
                <a:effectLst/>
              </a:rPr>
              <a:t>&gt;</a:t>
            </a:r>
            <a:r>
              <a:rPr lang="es-419" dirty="0"/>
              <a:t> </a:t>
            </a:r>
            <a:r>
              <a:rPr lang="es-419" dirty="0">
                <a:solidFill>
                  <a:srgbClr val="D4D0AB"/>
                </a:solidFill>
                <a:effectLst/>
              </a:rPr>
              <a:t>&lt;!-- Mezcla estilos --&gt;</a:t>
            </a:r>
            <a:endParaRPr lang="es-419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76FD3A-8949-6731-9FB8-2A5DF314120B}"/>
              </a:ext>
            </a:extLst>
          </p:cNvPr>
          <p:cNvSpPr txBox="1"/>
          <p:nvPr/>
        </p:nvSpPr>
        <p:spPr>
          <a:xfrm>
            <a:off x="531843" y="5837997"/>
            <a:ext cx="13305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419" b="1" dirty="0">
                <a:solidFill>
                  <a:schemeClr val="bg1"/>
                </a:solidFill>
              </a:rPr>
              <a:t>No uses palabras reservadas:  </a:t>
            </a:r>
          </a:p>
          <a:p>
            <a:pPr>
              <a:buNone/>
            </a:pPr>
            <a:r>
              <a:rPr lang="es-419" dirty="0">
                <a:solidFill>
                  <a:schemeClr val="bg1"/>
                </a:solidFill>
              </a:rPr>
              <a:t>Evita usar nombres que puedan entrar en conflicto con etiquetas HTML, atributos o palabras clave de JavaScript como </a:t>
            </a:r>
            <a:r>
              <a:rPr lang="es-419" dirty="0">
                <a:solidFill>
                  <a:schemeClr val="bg1"/>
                </a:solidFill>
                <a:latin typeface="Courier New" panose="02070309020205020404" pitchFamily="49" charset="0"/>
              </a:rPr>
              <a:t>id</a:t>
            </a:r>
            <a:r>
              <a:rPr lang="es-419" dirty="0">
                <a:solidFill>
                  <a:schemeClr val="bg1"/>
                </a:solidFill>
              </a:rPr>
              <a:t>, </a:t>
            </a:r>
            <a:r>
              <a:rPr lang="es-419" dirty="0" err="1">
                <a:solidFill>
                  <a:schemeClr val="bg1"/>
                </a:solidFill>
                <a:latin typeface="Courier New" panose="02070309020205020404" pitchFamily="49" charset="0"/>
              </a:rPr>
              <a:t>name</a:t>
            </a:r>
            <a:r>
              <a:rPr lang="es-419" dirty="0">
                <a:solidFill>
                  <a:schemeClr val="bg1"/>
                </a:solidFill>
              </a:rPr>
              <a:t>, </a:t>
            </a:r>
            <a:r>
              <a:rPr lang="es-419" dirty="0" err="1">
                <a:solidFill>
                  <a:schemeClr val="bg1"/>
                </a:solidFill>
                <a:latin typeface="Courier New" panose="02070309020205020404" pitchFamily="49" charset="0"/>
              </a:rPr>
              <a:t>class</a:t>
            </a:r>
            <a:r>
              <a:rPr lang="es-419" dirty="0">
                <a:solidFill>
                  <a:schemeClr val="bg1"/>
                </a:solidFill>
              </a:rPr>
              <a:t>, </a:t>
            </a:r>
            <a:r>
              <a:rPr lang="es-419" dirty="0" err="1">
                <a:solidFill>
                  <a:schemeClr val="bg1"/>
                </a:solidFill>
                <a:latin typeface="Courier New" panose="02070309020205020404" pitchFamily="49" charset="0"/>
              </a:rPr>
              <a:t>title</a:t>
            </a:r>
            <a:r>
              <a:rPr lang="es-419" dirty="0">
                <a:solidFill>
                  <a:schemeClr val="bg1"/>
                </a:solidFill>
              </a:rPr>
              <a:t>, etc.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4708D7E-135B-24F5-387C-BAAF64F4E082}"/>
              </a:ext>
            </a:extLst>
          </p:cNvPr>
          <p:cNvSpPr txBox="1"/>
          <p:nvPr/>
        </p:nvSpPr>
        <p:spPr>
          <a:xfrm>
            <a:off x="531843" y="6762110"/>
            <a:ext cx="14779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419" b="1" dirty="0">
                <a:solidFill>
                  <a:schemeClr val="bg1"/>
                </a:solidFill>
              </a:rPr>
              <a:t>Mantén los </a:t>
            </a:r>
            <a:r>
              <a:rPr lang="es-419" b="1" dirty="0">
                <a:solidFill>
                  <a:schemeClr val="bg1"/>
                </a:solidFill>
                <a:latin typeface="Courier New" panose="02070309020205020404" pitchFamily="49" charset="0"/>
              </a:rPr>
              <a:t>id</a:t>
            </a:r>
            <a:r>
              <a:rPr lang="es-419" b="1" dirty="0">
                <a:solidFill>
                  <a:schemeClr val="bg1"/>
                </a:solidFill>
              </a:rPr>
              <a:t> cortos pero significativos:  </a:t>
            </a:r>
          </a:p>
          <a:p>
            <a:pPr>
              <a:buNone/>
            </a:pPr>
            <a:r>
              <a:rPr lang="es-419" dirty="0">
                <a:solidFill>
                  <a:schemeClr val="bg1"/>
                </a:solidFill>
              </a:rPr>
              <a:t>Evita nombres excesivamente largos, pero asegúrate de que sean comprensibles.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B606A9D-9B8F-3511-E960-1FD04E9E8538}"/>
              </a:ext>
            </a:extLst>
          </p:cNvPr>
          <p:cNvSpPr txBox="1"/>
          <p:nvPr/>
        </p:nvSpPr>
        <p:spPr>
          <a:xfrm>
            <a:off x="1698171" y="7370718"/>
            <a:ext cx="3508311" cy="646331"/>
          </a:xfrm>
          <a:prstGeom prst="rect">
            <a:avLst/>
          </a:prstGeom>
          <a:noFill/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D4D0AB"/>
                </a:solidFill>
                <a:effectLst/>
              </a:rPr>
              <a:t>&lt;!-- </a:t>
            </a:r>
            <a:r>
              <a:rPr lang="pt-BR" dirty="0" err="1">
                <a:solidFill>
                  <a:srgbClr val="D4D0AB"/>
                </a:solidFill>
                <a:effectLst/>
              </a:rPr>
              <a:t>Correcto</a:t>
            </a:r>
            <a:r>
              <a:rPr lang="pt-BR" dirty="0">
                <a:solidFill>
                  <a:srgbClr val="D4D0AB"/>
                </a:solidFill>
                <a:effectLst/>
              </a:rPr>
              <a:t> --&gt;</a:t>
            </a:r>
          </a:p>
          <a:p>
            <a:r>
              <a:rPr lang="pt-BR" dirty="0"/>
              <a:t> </a:t>
            </a:r>
            <a:r>
              <a:rPr lang="pt-BR" dirty="0">
                <a:solidFill>
                  <a:srgbClr val="FFA07A"/>
                </a:solidFill>
                <a:effectLst/>
              </a:rPr>
              <a:t>&lt;</a:t>
            </a:r>
            <a:r>
              <a:rPr lang="pt-BR" dirty="0" err="1">
                <a:solidFill>
                  <a:srgbClr val="FFA07A"/>
                </a:solidFill>
                <a:effectLst/>
              </a:rPr>
              <a:t>div</a:t>
            </a:r>
            <a:r>
              <a:rPr lang="pt-BR" dirty="0">
                <a:solidFill>
                  <a:srgbClr val="FFA07A"/>
                </a:solidFill>
                <a:effectLst/>
              </a:rPr>
              <a:t> id=</a:t>
            </a:r>
            <a:r>
              <a:rPr lang="pt-BR" dirty="0">
                <a:solidFill>
                  <a:srgbClr val="ABE338"/>
                </a:solidFill>
                <a:effectLst/>
              </a:rPr>
              <a:t>"</a:t>
            </a:r>
            <a:r>
              <a:rPr lang="pt-BR" dirty="0" err="1">
                <a:solidFill>
                  <a:srgbClr val="ABE338"/>
                </a:solidFill>
                <a:effectLst/>
              </a:rPr>
              <a:t>user-info</a:t>
            </a:r>
            <a:r>
              <a:rPr lang="pt-BR" dirty="0">
                <a:solidFill>
                  <a:srgbClr val="ABE338"/>
                </a:solidFill>
                <a:effectLst/>
              </a:rPr>
              <a:t>"</a:t>
            </a:r>
            <a:r>
              <a:rPr lang="pt-BR" dirty="0">
                <a:solidFill>
                  <a:srgbClr val="FFA07A"/>
                </a:solidFill>
                <a:effectLst/>
              </a:rPr>
              <a:t>&gt;&lt;/</a:t>
            </a:r>
            <a:r>
              <a:rPr lang="pt-BR" dirty="0" err="1">
                <a:solidFill>
                  <a:srgbClr val="FFA07A"/>
                </a:solidFill>
                <a:effectLst/>
              </a:rPr>
              <a:t>div</a:t>
            </a:r>
            <a:r>
              <a:rPr lang="pt-BR" dirty="0">
                <a:solidFill>
                  <a:srgbClr val="FFA07A"/>
                </a:solidFill>
                <a:effectLst/>
              </a:rPr>
              <a:t>&gt;</a:t>
            </a:r>
            <a:endParaRPr lang="es-419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57F8947-5292-6E49-371E-C10FAD7EEBFD}"/>
              </a:ext>
            </a:extLst>
          </p:cNvPr>
          <p:cNvSpPr txBox="1"/>
          <p:nvPr/>
        </p:nvSpPr>
        <p:spPr>
          <a:xfrm>
            <a:off x="6550090" y="7382290"/>
            <a:ext cx="7781730" cy="646331"/>
          </a:xfrm>
          <a:prstGeom prst="rect">
            <a:avLst/>
          </a:prstGeom>
          <a:noFill/>
          <a:ln>
            <a:solidFill>
              <a:srgbClr val="97F3F5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4D0AB"/>
                </a:solidFill>
                <a:effectLst/>
              </a:rPr>
              <a:t>&lt;!-- </a:t>
            </a:r>
            <a:r>
              <a:rPr lang="en-US" dirty="0" err="1">
                <a:solidFill>
                  <a:srgbClr val="D4D0AB"/>
                </a:solidFill>
                <a:effectLst/>
              </a:rPr>
              <a:t>Incorrecto</a:t>
            </a:r>
            <a:r>
              <a:rPr lang="en-US" dirty="0">
                <a:solidFill>
                  <a:srgbClr val="D4D0AB"/>
                </a:solidFill>
                <a:effectLst/>
              </a:rPr>
              <a:t> --&gt;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A07A"/>
                </a:solidFill>
                <a:effectLst/>
              </a:rPr>
              <a:t>&lt;div id=</a:t>
            </a:r>
            <a:r>
              <a:rPr lang="en-US" dirty="0">
                <a:solidFill>
                  <a:srgbClr val="ABE338"/>
                </a:solidFill>
                <a:effectLst/>
              </a:rPr>
              <a:t>"this-is-the-user-information-section"</a:t>
            </a:r>
            <a:r>
              <a:rPr lang="en-US" dirty="0">
                <a:solidFill>
                  <a:srgbClr val="FFA07A"/>
                </a:solidFill>
                <a:effectLst/>
              </a:rPr>
              <a:t>&gt;&lt;/div&gt;</a:t>
            </a:r>
            <a:r>
              <a:rPr lang="en-US" dirty="0"/>
              <a:t> </a:t>
            </a:r>
            <a:r>
              <a:rPr lang="en-US" dirty="0">
                <a:solidFill>
                  <a:srgbClr val="D4D0AB"/>
                </a:solidFill>
                <a:effectLst/>
              </a:rPr>
              <a:t>&lt;!-- </a:t>
            </a:r>
            <a:r>
              <a:rPr lang="en-US" dirty="0" err="1">
                <a:solidFill>
                  <a:srgbClr val="D4D0AB"/>
                </a:solidFill>
                <a:effectLst/>
              </a:rPr>
              <a:t>Excesivamente</a:t>
            </a:r>
            <a:r>
              <a:rPr lang="en-US" dirty="0">
                <a:solidFill>
                  <a:srgbClr val="D4D0AB"/>
                </a:solidFill>
                <a:effectLst/>
              </a:rPr>
              <a:t> largo --&gt;</a:t>
            </a:r>
            <a:endParaRPr lang="es-419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AF0794F-2B65-2748-53DC-82CCDAE624CE}"/>
              </a:ext>
            </a:extLst>
          </p:cNvPr>
          <p:cNvSpPr txBox="1"/>
          <p:nvPr/>
        </p:nvSpPr>
        <p:spPr>
          <a:xfrm>
            <a:off x="169109" y="120709"/>
            <a:ext cx="638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rgbClr val="FFC000"/>
                </a:solidFill>
              </a:rPr>
              <a:t>MEJORES PRÁCTICAS DEL USO DEL ID</a:t>
            </a:r>
            <a:endParaRPr lang="es-419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9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B63DEB-6C9C-D993-FCE9-01BF58B6B130}"/>
              </a:ext>
            </a:extLst>
          </p:cNvPr>
          <p:cNvSpPr txBox="1"/>
          <p:nvPr/>
        </p:nvSpPr>
        <p:spPr>
          <a:xfrm>
            <a:off x="169109" y="120709"/>
            <a:ext cx="3473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rgbClr val="FFC000"/>
                </a:solidFill>
              </a:rPr>
              <a:t>ENLACES INTERNOS</a:t>
            </a:r>
            <a:endParaRPr lang="es-419" sz="3200" dirty="0">
              <a:solidFill>
                <a:srgbClr val="FFC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6FFFF1-D330-2FBC-8B8B-9E8004AC29D9}"/>
              </a:ext>
            </a:extLst>
          </p:cNvPr>
          <p:cNvSpPr txBox="1"/>
          <p:nvPr/>
        </p:nvSpPr>
        <p:spPr>
          <a:xfrm>
            <a:off x="315025" y="4613318"/>
            <a:ext cx="8054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es-419" sz="28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Enlace a una página del libro </a:t>
            </a:r>
            <a:r>
              <a:rPr lang="es-419" sz="2800" b="0" i="0" dirty="0">
                <a:solidFill>
                  <a:srgbClr val="97F3F5"/>
                </a:solidFill>
                <a:effectLst/>
                <a:latin typeface="Lato" panose="020F0502020204030203" pitchFamily="34" charset="0"/>
              </a:rPr>
              <a:t>&lt;</a:t>
            </a:r>
            <a:r>
              <a:rPr lang="es-419" sz="2800" b="0" i="0" dirty="0" err="1">
                <a:solidFill>
                  <a:srgbClr val="97F3F5"/>
                </a:solidFill>
                <a:effectLst/>
                <a:latin typeface="Lato" panose="020F0502020204030203" pitchFamily="34" charset="0"/>
              </a:rPr>
              <a:t>pageref</a:t>
            </a:r>
            <a:r>
              <a:rPr lang="es-419" sz="2800" b="0" i="0" dirty="0">
                <a:solidFill>
                  <a:srgbClr val="97F3F5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419" sz="2800" dirty="0">
                <a:solidFill>
                  <a:srgbClr val="97F3F5"/>
                </a:solidFill>
                <a:latin typeface="Lato" panose="020F0502020204030203" pitchFamily="34" charset="0"/>
              </a:rPr>
              <a:t>&gt;</a:t>
            </a:r>
            <a:r>
              <a:rPr lang="es-419" sz="2800" b="0" i="0" dirty="0">
                <a:solidFill>
                  <a:srgbClr val="97F3F5"/>
                </a:solidFill>
                <a:effectLst/>
                <a:latin typeface="Lato" panose="020F0502020204030203" pitchFamily="34" charset="0"/>
              </a:rPr>
              <a:t>&lt;/</a:t>
            </a:r>
            <a:r>
              <a:rPr lang="es-419" sz="2800" b="0" i="0" dirty="0" err="1">
                <a:solidFill>
                  <a:srgbClr val="97F3F5"/>
                </a:solidFill>
                <a:effectLst/>
                <a:latin typeface="Lato" panose="020F0502020204030203" pitchFamily="34" charset="0"/>
              </a:rPr>
              <a:t>pageref</a:t>
            </a:r>
            <a:r>
              <a:rPr lang="es-419" sz="2800" b="0" i="0" dirty="0">
                <a:solidFill>
                  <a:srgbClr val="97F3F5"/>
                </a:solidFill>
                <a:effectLst/>
                <a:latin typeface="Lato" panose="020F0502020204030203" pitchFamily="34" charset="0"/>
              </a:rPr>
              <a:t>&gt;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2E6959-DD9E-BA30-B690-CA68C234B71B}"/>
              </a:ext>
            </a:extLst>
          </p:cNvPr>
          <p:cNvSpPr txBox="1"/>
          <p:nvPr/>
        </p:nvSpPr>
        <p:spPr>
          <a:xfrm>
            <a:off x="1408847" y="5469707"/>
            <a:ext cx="123988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419" sz="28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2800" b="0" dirty="0">
                <a:solidFill>
                  <a:srgbClr val="9EFFFF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419" sz="2800" b="0" dirty="0">
                <a:solidFill>
                  <a:srgbClr val="E1EFFF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Como </a:t>
            </a:r>
            <a:r>
              <a:rPr lang="en-US" sz="2800" dirty="0" err="1">
                <a:solidFill>
                  <a:srgbClr val="E1EFFF"/>
                </a:solidFill>
                <a:latin typeface="Consolas" panose="020B0609020204030204" pitchFamily="49" charset="0"/>
              </a:rPr>
              <a:t>observaron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E1EFFF"/>
                </a:solidFill>
                <a:latin typeface="Consolas" panose="020B0609020204030204" pitchFamily="49" charset="0"/>
              </a:rPr>
              <a:t>en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 la &lt;</a:t>
            </a:r>
            <a:r>
              <a:rPr lang="en-US" sz="2800" dirty="0" err="1">
                <a:solidFill>
                  <a:srgbClr val="9EFFFF"/>
                </a:solidFill>
                <a:latin typeface="Consolas" panose="020B0609020204030204" pitchFamily="49" charset="0"/>
              </a:rPr>
              <a:t>pageref</a:t>
            </a:r>
            <a:r>
              <a:rPr lang="en-US" sz="2800" dirty="0">
                <a:solidFill>
                  <a:srgbClr val="9EFFFF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EED681"/>
                </a:solidFill>
                <a:latin typeface="Consolas" panose="020B0609020204030204" pitchFamily="49" charset="0"/>
              </a:rPr>
              <a:t>ref_id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92FC79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5FF90"/>
                </a:solidFill>
                <a:latin typeface="Consolas" panose="020B0609020204030204" pitchFamily="49" charset="0"/>
              </a:rPr>
              <a:t>cap2_sec2_subsec1</a:t>
            </a:r>
            <a:r>
              <a:rPr lang="en-US" sz="2800" dirty="0">
                <a:solidFill>
                  <a:srgbClr val="92FC79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buNone/>
            </a:pP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Página 22 &lt;/</a:t>
            </a:r>
            <a:r>
              <a:rPr lang="en-US" sz="2800" dirty="0" err="1">
                <a:solidFill>
                  <a:srgbClr val="9EFFFF"/>
                </a:solidFill>
                <a:latin typeface="Consolas" panose="020B0609020204030204" pitchFamily="49" charset="0"/>
              </a:rPr>
              <a:t>pageref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&gt;, </a:t>
            </a:r>
            <a:r>
              <a:rPr lang="en-US" sz="2800" dirty="0" err="1">
                <a:solidFill>
                  <a:srgbClr val="E1EFFF"/>
                </a:solidFill>
                <a:latin typeface="Consolas" panose="020B0609020204030204" pitchFamily="49" charset="0"/>
              </a:rPr>
              <a:t>los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 gatos </a:t>
            </a:r>
            <a:r>
              <a:rPr lang="en-US" sz="2800" dirty="0" err="1">
                <a:solidFill>
                  <a:srgbClr val="E1EFFF"/>
                </a:solidFill>
                <a:latin typeface="Consolas" panose="020B0609020204030204" pitchFamily="49" charset="0"/>
              </a:rPr>
              <a:t>sólo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E1EFFF"/>
                </a:solidFill>
                <a:latin typeface="Consolas" panose="020B0609020204030204" pitchFamily="49" charset="0"/>
              </a:rPr>
              <a:t>tienen</a:t>
            </a:r>
            <a:r>
              <a:rPr lang="en-US" sz="2800" dirty="0">
                <a:solidFill>
                  <a:srgbClr val="E1EFFF"/>
                </a:solidFill>
                <a:latin typeface="Consolas" panose="020B0609020204030204" pitchFamily="49" charset="0"/>
              </a:rPr>
              <a:t> 4 patas.</a:t>
            </a:r>
            <a:endParaRPr lang="es-419" sz="2800" b="0" dirty="0">
              <a:solidFill>
                <a:srgbClr val="E1EFFF"/>
              </a:solidFill>
              <a:effectLst/>
              <a:latin typeface="Consolas" panose="020B0609020204030204" pitchFamily="49" charset="0"/>
            </a:endParaRPr>
          </a:p>
          <a:p>
            <a:r>
              <a:rPr lang="es-419" sz="2800" dirty="0">
                <a:solidFill>
                  <a:srgbClr val="E1EFFF"/>
                </a:solidFill>
                <a:latin typeface="Consolas" panose="020B0609020204030204" pitchFamily="49" charset="0"/>
              </a:rPr>
              <a:t>&lt;/</a:t>
            </a:r>
            <a:r>
              <a:rPr lang="es-419" sz="2800" dirty="0">
                <a:solidFill>
                  <a:srgbClr val="9EFFFF"/>
                </a:solidFill>
                <a:latin typeface="Consolas" panose="020B0609020204030204" pitchFamily="49" charset="0"/>
              </a:rPr>
              <a:t>p</a:t>
            </a:r>
            <a:r>
              <a:rPr lang="es-419" sz="2800" dirty="0">
                <a:solidFill>
                  <a:srgbClr val="E1EFFF"/>
                </a:solidFill>
                <a:latin typeface="Consolas" panose="020B0609020204030204" pitchFamily="49" charset="0"/>
              </a:rPr>
              <a:t>&gt;</a:t>
            </a:r>
            <a:endParaRPr lang="es-419" sz="28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DFFFBBB-60EA-A28F-8A39-C75828233155}"/>
              </a:ext>
            </a:extLst>
          </p:cNvPr>
          <p:cNvGrpSpPr/>
          <p:nvPr/>
        </p:nvGrpSpPr>
        <p:grpSpPr>
          <a:xfrm>
            <a:off x="1550492" y="2212709"/>
            <a:ext cx="12257204" cy="1466903"/>
            <a:chOff x="839754" y="2111198"/>
            <a:chExt cx="12257204" cy="1466903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94966BC-B83B-FC40-5E66-71EFE9319FD4}"/>
                </a:ext>
              </a:extLst>
            </p:cNvPr>
            <p:cNvSpPr txBox="1"/>
            <p:nvPr/>
          </p:nvSpPr>
          <p:spPr>
            <a:xfrm>
              <a:off x="839754" y="2111198"/>
              <a:ext cx="12257204" cy="4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buNone/>
              </a:pPr>
              <a:r>
                <a:rPr lang="en-US" sz="3200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n-US" sz="3200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 </a:t>
              </a:r>
              <a:r>
                <a:rPr lang="en-US" sz="3200" b="0" dirty="0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US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3200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n-US" sz="3200" b="0" dirty="0" err="1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toc_link</a:t>
              </a:r>
              <a:r>
                <a:rPr lang="en-US" sz="3200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n-US" sz="3200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3200" b="0" dirty="0" err="1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href</a:t>
              </a:r>
              <a:r>
                <a:rPr lang="en-US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3200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n-US" sz="3200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#cap2_sec2</a:t>
              </a:r>
              <a:r>
                <a:rPr lang="en-US" sz="3200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en-US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&gt;&lt;/</a:t>
              </a:r>
              <a:r>
                <a:rPr lang="en-US" sz="3200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div</a:t>
              </a:r>
              <a:r>
                <a:rPr lang="en-US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en-US" sz="32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3E1BCC01-F945-13DB-DF90-D1E786930A24}"/>
                </a:ext>
              </a:extLst>
            </p:cNvPr>
            <p:cNvSpPr txBox="1"/>
            <p:nvPr/>
          </p:nvSpPr>
          <p:spPr>
            <a:xfrm>
              <a:off x="1046186" y="3145803"/>
              <a:ext cx="11510755" cy="4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buNone/>
              </a:pPr>
              <a:r>
                <a:rPr lang="pt-BR" sz="3200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  </a:t>
              </a:r>
              <a:r>
                <a:rPr lang="pt-BR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pt-BR" sz="3200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h2 </a:t>
              </a:r>
              <a:r>
                <a:rPr lang="pt-BR" sz="3200" b="0" dirty="0">
                  <a:solidFill>
                    <a:srgbClr val="EED681"/>
                  </a:solidFill>
                  <a:effectLst/>
                  <a:latin typeface="Consolas" panose="020B0609020204030204" pitchFamily="49" charset="0"/>
                </a:rPr>
                <a:t>id</a:t>
              </a:r>
              <a:r>
                <a:rPr lang="pt-BR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pt-BR" sz="3200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pt-BR" sz="3200" b="0" dirty="0">
                  <a:solidFill>
                    <a:srgbClr val="A5FF90"/>
                  </a:solidFill>
                  <a:effectLst/>
                  <a:latin typeface="Consolas" panose="020B0609020204030204" pitchFamily="49" charset="0"/>
                </a:rPr>
                <a:t>cap2_sec2</a:t>
              </a:r>
              <a:r>
                <a:rPr lang="pt-BR" sz="3200" b="0" dirty="0">
                  <a:solidFill>
                    <a:srgbClr val="92FC79"/>
                  </a:solidFill>
                  <a:effectLst/>
                  <a:latin typeface="Consolas" panose="020B0609020204030204" pitchFamily="49" charset="0"/>
                </a:rPr>
                <a:t>"</a:t>
              </a:r>
              <a:r>
                <a:rPr lang="pt-BR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r>
                <a:rPr lang="pt-BR" sz="3200" b="0" dirty="0">
                  <a:solidFill>
                    <a:srgbClr val="FFFFFF"/>
                  </a:solidFill>
                  <a:effectLst/>
                  <a:latin typeface="Consolas" panose="020B0609020204030204" pitchFamily="49" charset="0"/>
                </a:rPr>
                <a:t>Modelos de portada</a:t>
              </a:r>
              <a:r>
                <a:rPr lang="pt-BR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&lt;/</a:t>
              </a:r>
              <a:r>
                <a:rPr lang="pt-BR" sz="3200" b="0" dirty="0">
                  <a:solidFill>
                    <a:srgbClr val="9EFFFF"/>
                  </a:solidFill>
                  <a:effectLst/>
                  <a:latin typeface="Consolas" panose="020B0609020204030204" pitchFamily="49" charset="0"/>
                </a:rPr>
                <a:t>h2</a:t>
              </a:r>
              <a:r>
                <a:rPr lang="pt-BR" sz="3200" b="0" dirty="0">
                  <a:solidFill>
                    <a:srgbClr val="E1EFFF"/>
                  </a:solidFill>
                  <a:effectLst/>
                  <a:latin typeface="Consolas" panose="020B0609020204030204" pitchFamily="49" charset="0"/>
                </a:rPr>
                <a:t>&gt;</a:t>
              </a:r>
              <a:endParaRPr lang="pt-BR" sz="32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D8D40A3-AE8A-88DF-A9F7-5841B7CF2329}"/>
                </a:ext>
              </a:extLst>
            </p:cNvPr>
            <p:cNvGrpSpPr/>
            <p:nvPr/>
          </p:nvGrpSpPr>
          <p:grpSpPr>
            <a:xfrm>
              <a:off x="3433667" y="2489324"/>
              <a:ext cx="6288835" cy="635736"/>
              <a:chOff x="3433667" y="2489324"/>
              <a:chExt cx="6288835" cy="635736"/>
            </a:xfrm>
          </p:grpSpPr>
          <p:sp>
            <p:nvSpPr>
              <p:cNvPr id="20" name="Abrir llave 19">
                <a:extLst>
                  <a:ext uri="{FF2B5EF4-FFF2-40B4-BE49-F238E27FC236}">
                    <a16:creationId xmlns:a16="http://schemas.microsoft.com/office/drawing/2014/main" id="{88CF790F-87F7-D3DA-3B4A-3903E8A15F96}"/>
                  </a:ext>
                </a:extLst>
              </p:cNvPr>
              <p:cNvSpPr/>
              <p:nvPr/>
            </p:nvSpPr>
            <p:spPr>
              <a:xfrm rot="16200000">
                <a:off x="8591623" y="1657026"/>
                <a:ext cx="298580" cy="1963178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419" sz="1600"/>
              </a:p>
            </p:txBody>
          </p:sp>
          <p:sp>
            <p:nvSpPr>
              <p:cNvPr id="21" name="Abrir llave 20">
                <a:extLst>
                  <a:ext uri="{FF2B5EF4-FFF2-40B4-BE49-F238E27FC236}">
                    <a16:creationId xmlns:a16="http://schemas.microsoft.com/office/drawing/2014/main" id="{04EBD754-E471-8043-F92A-90C11531C055}"/>
                  </a:ext>
                </a:extLst>
              </p:cNvPr>
              <p:cNvSpPr/>
              <p:nvPr/>
            </p:nvSpPr>
            <p:spPr>
              <a:xfrm rot="16200000" flipH="1" flipV="1">
                <a:off x="4292218" y="2042845"/>
                <a:ext cx="223664" cy="1940765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419" sz="1600"/>
              </a:p>
            </p:txBody>
          </p:sp>
          <p:sp>
            <p:nvSpPr>
              <p:cNvPr id="22" name="Flecha: hacia arriba 21">
                <a:extLst>
                  <a:ext uri="{FF2B5EF4-FFF2-40B4-BE49-F238E27FC236}">
                    <a16:creationId xmlns:a16="http://schemas.microsoft.com/office/drawing/2014/main" id="{0037019D-8B27-4400-47E3-1C688F924C7F}"/>
                  </a:ext>
                </a:extLst>
              </p:cNvPr>
              <p:cNvSpPr/>
              <p:nvPr/>
            </p:nvSpPr>
            <p:spPr>
              <a:xfrm>
                <a:off x="7399176" y="2489324"/>
                <a:ext cx="279918" cy="432298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600"/>
              </a:p>
            </p:txBody>
          </p:sp>
        </p:grp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AAEBB50-8DA0-C638-338B-7295FDAA85A5}"/>
              </a:ext>
            </a:extLst>
          </p:cNvPr>
          <p:cNvSpPr txBox="1"/>
          <p:nvPr/>
        </p:nvSpPr>
        <p:spPr>
          <a:xfrm>
            <a:off x="169109" y="1229637"/>
            <a:ext cx="9404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es-419" sz="28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Enlace del índice a una capítulo/ subcapítulo   </a:t>
            </a:r>
            <a:r>
              <a:rPr lang="es-419" sz="2800" b="0" i="0" dirty="0" err="1">
                <a:solidFill>
                  <a:srgbClr val="FFC000"/>
                </a:solidFill>
                <a:effectLst/>
                <a:latin typeface="Lato" panose="020F0502020204030203" pitchFamily="34" charset="0"/>
              </a:rPr>
              <a:t>href</a:t>
            </a:r>
            <a:r>
              <a:rPr lang="es-419" sz="2800" b="0" i="0" dirty="0">
                <a:solidFill>
                  <a:srgbClr val="FFC000"/>
                </a:solidFill>
                <a:effectLst/>
                <a:latin typeface="Lato" panose="020F0502020204030203" pitchFamily="34" charset="0"/>
              </a:rPr>
              <a:t>   -&gt;  id</a:t>
            </a:r>
          </a:p>
        </p:txBody>
      </p:sp>
    </p:spTree>
    <p:extLst>
      <p:ext uri="{BB962C8B-B14F-4D97-AF65-F5344CB8AC3E}">
        <p14:creationId xmlns:p14="http://schemas.microsoft.com/office/powerpoint/2010/main" val="302229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1880</Words>
  <Application>Microsoft Office PowerPoint</Application>
  <PresentationFormat>Personalizado</PresentationFormat>
  <Paragraphs>216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Consolas</vt:lpstr>
      <vt:lpstr>Courier New</vt:lpstr>
      <vt:lpstr>Lato</vt:lpstr>
      <vt:lpstr>Arial</vt:lpstr>
      <vt:lpstr>Poppins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Jose M. Fernandez</cp:lastModifiedBy>
  <cp:revision>11</cp:revision>
  <dcterms:created xsi:type="dcterms:W3CDTF">2025-10-16T14:37:33Z</dcterms:created>
  <dcterms:modified xsi:type="dcterms:W3CDTF">2025-10-30T22:14:42Z</dcterms:modified>
</cp:coreProperties>
</file>